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2" r:id="rId1"/>
    <p:sldMasterId id="2147484122" r:id="rId2"/>
    <p:sldMasterId id="2147484123" r:id="rId3"/>
    <p:sldMasterId id="2147484124" r:id="rId4"/>
    <p:sldMasterId id="2147484125" r:id="rId5"/>
    <p:sldMasterId id="2147484126" r:id="rId6"/>
    <p:sldMasterId id="2147484127" r:id="rId7"/>
    <p:sldMasterId id="2147484128" r:id="rId8"/>
  </p:sldMasterIdLst>
  <p:notesMasterIdLst>
    <p:notesMasterId r:id="rId28"/>
  </p:notesMasterIdLst>
  <p:sldIdLst>
    <p:sldId id="262" r:id="rId9"/>
    <p:sldId id="283" r:id="rId10"/>
    <p:sldId id="270" r:id="rId11"/>
    <p:sldId id="271" r:id="rId12"/>
    <p:sldId id="264" r:id="rId13"/>
    <p:sldId id="263" r:id="rId14"/>
    <p:sldId id="286" r:id="rId15"/>
    <p:sldId id="287" r:id="rId16"/>
    <p:sldId id="288" r:id="rId17"/>
    <p:sldId id="290" r:id="rId18"/>
    <p:sldId id="291" r:id="rId19"/>
    <p:sldId id="300" r:id="rId20"/>
    <p:sldId id="301" r:id="rId21"/>
    <p:sldId id="302" r:id="rId22"/>
    <p:sldId id="284" r:id="rId23"/>
    <p:sldId id="285" r:id="rId24"/>
    <p:sldId id="292" r:id="rId25"/>
    <p:sldId id="293" r:id="rId26"/>
    <p:sldId id="294" r:id="rId27"/>
  </p:sldIdLst>
  <p:sldSz cx="6858000" cy="9906000" type="A4"/>
  <p:notesSz cx="6805613" cy="9939338"/>
  <p:defaultTextStyle>
    <a:defPPr>
      <a:defRPr lang="zh-CN"/>
    </a:defPPr>
    <a:lvl1pPr algn="l" rtl="0" fontAlgn="base">
      <a:spcBef>
        <a:spcPct val="0"/>
      </a:spcBef>
      <a:spcAft>
        <a:spcPct val="0"/>
      </a:spcAft>
      <a:defRPr sz="1900" kern="1200">
        <a:solidFill>
          <a:schemeClr val="tx1"/>
        </a:solidFill>
        <a:latin typeface="Arial" pitchFamily="34" charset="0"/>
        <a:ea typeface="仿宋" pitchFamily="49" charset="-122"/>
        <a:cs typeface="+mn-cs"/>
      </a:defRPr>
    </a:lvl1pPr>
    <a:lvl2pPr marL="457200" algn="l" rtl="0" fontAlgn="base">
      <a:spcBef>
        <a:spcPct val="0"/>
      </a:spcBef>
      <a:spcAft>
        <a:spcPct val="0"/>
      </a:spcAft>
      <a:defRPr sz="1900" kern="1200">
        <a:solidFill>
          <a:schemeClr val="tx1"/>
        </a:solidFill>
        <a:latin typeface="Arial" pitchFamily="34" charset="0"/>
        <a:ea typeface="仿宋" pitchFamily="49" charset="-122"/>
        <a:cs typeface="+mn-cs"/>
      </a:defRPr>
    </a:lvl2pPr>
    <a:lvl3pPr marL="914400" algn="l" rtl="0" fontAlgn="base">
      <a:spcBef>
        <a:spcPct val="0"/>
      </a:spcBef>
      <a:spcAft>
        <a:spcPct val="0"/>
      </a:spcAft>
      <a:defRPr sz="1900" kern="1200">
        <a:solidFill>
          <a:schemeClr val="tx1"/>
        </a:solidFill>
        <a:latin typeface="Arial" pitchFamily="34" charset="0"/>
        <a:ea typeface="仿宋" pitchFamily="49" charset="-122"/>
        <a:cs typeface="+mn-cs"/>
      </a:defRPr>
    </a:lvl3pPr>
    <a:lvl4pPr marL="1371600" algn="l" rtl="0" fontAlgn="base">
      <a:spcBef>
        <a:spcPct val="0"/>
      </a:spcBef>
      <a:spcAft>
        <a:spcPct val="0"/>
      </a:spcAft>
      <a:defRPr sz="1900" kern="1200">
        <a:solidFill>
          <a:schemeClr val="tx1"/>
        </a:solidFill>
        <a:latin typeface="Arial" pitchFamily="34" charset="0"/>
        <a:ea typeface="仿宋" pitchFamily="49" charset="-122"/>
        <a:cs typeface="+mn-cs"/>
      </a:defRPr>
    </a:lvl4pPr>
    <a:lvl5pPr marL="1828800" algn="l" rtl="0" fontAlgn="base">
      <a:spcBef>
        <a:spcPct val="0"/>
      </a:spcBef>
      <a:spcAft>
        <a:spcPct val="0"/>
      </a:spcAft>
      <a:defRPr sz="1900" kern="1200">
        <a:solidFill>
          <a:schemeClr val="tx1"/>
        </a:solidFill>
        <a:latin typeface="Arial" pitchFamily="34" charset="0"/>
        <a:ea typeface="仿宋" pitchFamily="49" charset="-122"/>
        <a:cs typeface="+mn-cs"/>
      </a:defRPr>
    </a:lvl5pPr>
    <a:lvl6pPr marL="2286000" algn="l" defTabSz="914400" rtl="0" eaLnBrk="1" latinLnBrk="0" hangingPunct="1">
      <a:defRPr sz="1900" kern="1200">
        <a:solidFill>
          <a:schemeClr val="tx1"/>
        </a:solidFill>
        <a:latin typeface="Arial" pitchFamily="34" charset="0"/>
        <a:ea typeface="仿宋" pitchFamily="49" charset="-122"/>
        <a:cs typeface="+mn-cs"/>
      </a:defRPr>
    </a:lvl6pPr>
    <a:lvl7pPr marL="2743200" algn="l" defTabSz="914400" rtl="0" eaLnBrk="1" latinLnBrk="0" hangingPunct="1">
      <a:defRPr sz="1900" kern="1200">
        <a:solidFill>
          <a:schemeClr val="tx1"/>
        </a:solidFill>
        <a:latin typeface="Arial" pitchFamily="34" charset="0"/>
        <a:ea typeface="仿宋" pitchFamily="49" charset="-122"/>
        <a:cs typeface="+mn-cs"/>
      </a:defRPr>
    </a:lvl7pPr>
    <a:lvl8pPr marL="3200400" algn="l" defTabSz="914400" rtl="0" eaLnBrk="1" latinLnBrk="0" hangingPunct="1">
      <a:defRPr sz="1900" kern="1200">
        <a:solidFill>
          <a:schemeClr val="tx1"/>
        </a:solidFill>
        <a:latin typeface="Arial" pitchFamily="34" charset="0"/>
        <a:ea typeface="仿宋" pitchFamily="49" charset="-122"/>
        <a:cs typeface="+mn-cs"/>
      </a:defRPr>
    </a:lvl8pPr>
    <a:lvl9pPr marL="3657600" algn="l" defTabSz="914400" rtl="0" eaLnBrk="1" latinLnBrk="0" hangingPunct="1">
      <a:defRPr sz="1900" kern="1200">
        <a:solidFill>
          <a:schemeClr val="tx1"/>
        </a:solidFill>
        <a:latin typeface="Arial" pitchFamily="34" charset="0"/>
        <a:ea typeface="仿宋"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0E3"/>
    <a:srgbClr val="99CCFF"/>
    <a:srgbClr val="33CCCC"/>
    <a:srgbClr val="FFCCFF"/>
    <a:srgbClr val="FF0000"/>
    <a:srgbClr val="FF66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Objects="1">
      <p:cViewPr>
        <p:scale>
          <a:sx n="75" d="100"/>
          <a:sy n="75" d="100"/>
        </p:scale>
        <p:origin x="-2340" y="864"/>
      </p:cViewPr>
      <p:guideLst>
        <p:guide orient="horz" pos="3119"/>
        <p:guide pos="2159"/>
      </p:guideLst>
    </p:cSldViewPr>
  </p:slideViewPr>
  <p:notesTextViewPr>
    <p:cViewPr>
      <p:scale>
        <a:sx n="100" d="100"/>
        <a:sy n="100" d="100"/>
      </p:scale>
      <p:origin x="0" y="0"/>
    </p:cViewPr>
  </p:notesText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43DD83-8E1F-45EF-82FA-CB6BE0F8136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zh-CN" altLang="en-US"/>
        </a:p>
      </dgm:t>
    </dgm:pt>
    <dgm:pt modelId="{AE4B905D-410D-4D90-8164-1738B3CF531F}">
      <dgm:prSet phldrT="[文本]" custT="1">
        <dgm:style>
          <a:lnRef idx="2">
            <a:schemeClr val="dk1"/>
          </a:lnRef>
          <a:fillRef idx="1">
            <a:schemeClr val="lt1"/>
          </a:fillRef>
          <a:effectRef idx="0">
            <a:schemeClr val="dk1"/>
          </a:effectRef>
          <a:fontRef idx="minor">
            <a:schemeClr val="dk1"/>
          </a:fontRef>
        </dgm:style>
      </dgm:prSet>
      <dgm:spPr>
        <a:solidFill>
          <a:srgbClr val="BBE0E3"/>
        </a:solidFill>
        <a:ln w="19050"/>
      </dgm:spPr>
      <dgm:t>
        <a:bodyPr/>
        <a:lstStyle/>
        <a:p>
          <a:r>
            <a:rPr lang="zh-CN" altLang="en-US" sz="1800" b="1" dirty="0">
              <a:solidFill>
                <a:sysClr val="windowText" lastClr="000000"/>
              </a:solidFill>
              <a:latin typeface="宋体" pitchFamily="2" charset="-122"/>
              <a:ea typeface="宋体" pitchFamily="2" charset="-122"/>
            </a:rPr>
            <a:t>审计查出的违法违纪问题线索移送情况</a:t>
          </a:r>
        </a:p>
      </dgm:t>
    </dgm:pt>
    <dgm:pt modelId="{C9E8ACF8-F037-4630-958A-73BEAC91EE3F}" type="parTrans" cxnId="{13F4E7A5-6ABD-423F-92FA-ABD75EDE462F}">
      <dgm:prSet/>
      <dgm:spPr/>
      <dgm:t>
        <a:bodyPr/>
        <a:lstStyle/>
        <a:p>
          <a:endParaRPr lang="zh-CN" altLang="en-US"/>
        </a:p>
      </dgm:t>
    </dgm:pt>
    <dgm:pt modelId="{7466FE0B-ABE3-499E-BBDF-A151D3C17332}" type="sibTrans" cxnId="{13F4E7A5-6ABD-423F-92FA-ABD75EDE462F}">
      <dgm:prSet/>
      <dgm:spPr/>
      <dgm:t>
        <a:bodyPr/>
        <a:lstStyle/>
        <a:p>
          <a:endParaRPr lang="zh-CN" altLang="en-US"/>
        </a:p>
      </dgm:t>
    </dgm:pt>
    <dgm:pt modelId="{677DAA1C-FA56-4428-8C3A-309E19090A3F}">
      <dgm:prSet phldrT="[文本]" custT="1">
        <dgm:style>
          <a:lnRef idx="2">
            <a:schemeClr val="dk1"/>
          </a:lnRef>
          <a:fillRef idx="1">
            <a:schemeClr val="lt1"/>
          </a:fillRef>
          <a:effectRef idx="0">
            <a:schemeClr val="dk1"/>
          </a:effectRef>
          <a:fontRef idx="minor">
            <a:schemeClr val="dk1"/>
          </a:fontRef>
        </dgm:style>
      </dgm:prSet>
      <dgm:spPr>
        <a:solidFill>
          <a:srgbClr val="BBE0E3"/>
        </a:solidFill>
        <a:ln w="19050"/>
      </dgm:spPr>
      <dgm:t>
        <a:bodyPr/>
        <a:lstStyle/>
        <a:p>
          <a:r>
            <a:rPr lang="zh-CN" altLang="en-US" sz="1600" b="1" dirty="0">
              <a:solidFill>
                <a:sysClr val="windowText" lastClr="000000"/>
              </a:solidFill>
              <a:latin typeface="仿宋" pitchFamily="49" charset="-122"/>
              <a:ea typeface="仿宋" pitchFamily="49" charset="-122"/>
            </a:rPr>
            <a:t>公共资金、国有资产损失流失问题仍比较突出</a:t>
          </a:r>
        </a:p>
      </dgm:t>
    </dgm:pt>
    <dgm:pt modelId="{11D1E94E-37E0-4159-B680-44BAEB9B226F}" type="parTrans" cxnId="{BEAB3968-0EB6-4F04-A57D-A3EB9DB7426E}">
      <dgm:prSet/>
      <dgm:spPr/>
      <dgm:t>
        <a:bodyPr/>
        <a:lstStyle/>
        <a:p>
          <a:endParaRPr lang="zh-CN" altLang="en-US"/>
        </a:p>
      </dgm:t>
    </dgm:pt>
    <dgm:pt modelId="{2F5ACC28-5D64-4196-84AD-7ADAFAA1D56C}" type="sibTrans" cxnId="{BEAB3968-0EB6-4F04-A57D-A3EB9DB7426E}">
      <dgm:prSet/>
      <dgm:spPr/>
      <dgm:t>
        <a:bodyPr/>
        <a:lstStyle/>
        <a:p>
          <a:endParaRPr lang="zh-CN" altLang="en-US"/>
        </a:p>
      </dgm:t>
    </dgm:pt>
    <dgm:pt modelId="{0B07E915-0C5B-4C43-AC1C-5AECFAF77CC4}">
      <dgm:prSet phldrT="[文本]" custT="1">
        <dgm:style>
          <a:lnRef idx="2">
            <a:schemeClr val="dk1"/>
          </a:lnRef>
          <a:fillRef idx="1">
            <a:schemeClr val="lt1"/>
          </a:fillRef>
          <a:effectRef idx="0">
            <a:schemeClr val="dk1"/>
          </a:effectRef>
          <a:fontRef idx="minor">
            <a:schemeClr val="dk1"/>
          </a:fontRef>
        </dgm:style>
      </dgm:prSet>
      <dgm:spPr>
        <a:solidFill>
          <a:srgbClr val="BBE0E3"/>
        </a:solidFill>
        <a:ln w="19050"/>
      </dgm:spPr>
      <dgm:t>
        <a:bodyPr/>
        <a:lstStyle/>
        <a:p>
          <a:r>
            <a:rPr lang="zh-CN" altLang="en-US" sz="1600" b="1" dirty="0">
              <a:solidFill>
                <a:sysClr val="windowText" lastClr="000000"/>
              </a:solidFill>
              <a:latin typeface="仿宋" pitchFamily="49" charset="-122"/>
              <a:ea typeface="仿宋" pitchFamily="49" charset="-122"/>
            </a:rPr>
            <a:t>商业银行腐败极易触发金融风险</a:t>
          </a:r>
        </a:p>
      </dgm:t>
    </dgm:pt>
    <dgm:pt modelId="{14ACB8A1-011A-49E6-9D65-2C0E459807C8}" type="parTrans" cxnId="{7EA9DB33-B2C3-4973-853C-73F67533F579}">
      <dgm:prSet/>
      <dgm:spPr/>
      <dgm:t>
        <a:bodyPr/>
        <a:lstStyle/>
        <a:p>
          <a:endParaRPr lang="zh-CN" altLang="en-US"/>
        </a:p>
      </dgm:t>
    </dgm:pt>
    <dgm:pt modelId="{8C4C2BD4-63DF-4409-8705-83CA12A222B0}" type="sibTrans" cxnId="{7EA9DB33-B2C3-4973-853C-73F67533F579}">
      <dgm:prSet/>
      <dgm:spPr/>
      <dgm:t>
        <a:bodyPr/>
        <a:lstStyle/>
        <a:p>
          <a:endParaRPr lang="zh-CN" altLang="en-US"/>
        </a:p>
      </dgm:t>
    </dgm:pt>
    <dgm:pt modelId="{A5B8DE1F-DC46-4767-AC1C-58CCC638FE74}">
      <dgm:prSet phldrT="[文本]" custT="1">
        <dgm:style>
          <a:lnRef idx="2">
            <a:schemeClr val="dk1"/>
          </a:lnRef>
          <a:fillRef idx="1">
            <a:schemeClr val="lt1"/>
          </a:fillRef>
          <a:effectRef idx="0">
            <a:schemeClr val="dk1"/>
          </a:effectRef>
          <a:fontRef idx="minor">
            <a:schemeClr val="dk1"/>
          </a:fontRef>
        </dgm:style>
      </dgm:prSet>
      <dgm:spPr>
        <a:solidFill>
          <a:srgbClr val="BBE0E3"/>
        </a:solidFill>
        <a:ln w="19050"/>
      </dgm:spPr>
      <dgm:t>
        <a:bodyPr/>
        <a:lstStyle/>
        <a:p>
          <a:r>
            <a:rPr lang="zh-CN" altLang="en-US" sz="1600" b="1" dirty="0">
              <a:solidFill>
                <a:sysClr val="windowText" lastClr="000000"/>
              </a:solidFill>
              <a:latin typeface="仿宋" pitchFamily="49" charset="-122"/>
              <a:ea typeface="仿宋" pitchFamily="49" charset="-122"/>
            </a:rPr>
            <a:t>违规审批、决策程序不规范问题依然存在</a:t>
          </a:r>
        </a:p>
      </dgm:t>
    </dgm:pt>
    <dgm:pt modelId="{9158105C-B46D-4E28-A1FF-2198BBC550CD}" type="parTrans" cxnId="{F3DB71AA-4271-4E00-9E10-2B2317E1B417}">
      <dgm:prSet/>
      <dgm:spPr/>
      <dgm:t>
        <a:bodyPr/>
        <a:lstStyle/>
        <a:p>
          <a:endParaRPr lang="zh-CN" altLang="en-US"/>
        </a:p>
      </dgm:t>
    </dgm:pt>
    <dgm:pt modelId="{B96DD85B-3896-4FB7-AB9B-9A249BE5303E}" type="sibTrans" cxnId="{F3DB71AA-4271-4E00-9E10-2B2317E1B417}">
      <dgm:prSet/>
      <dgm:spPr/>
      <dgm:t>
        <a:bodyPr/>
        <a:lstStyle/>
        <a:p>
          <a:endParaRPr lang="zh-CN" altLang="en-US"/>
        </a:p>
      </dgm:t>
    </dgm:pt>
    <dgm:pt modelId="{A597AC49-53B7-4051-B357-4E646862263E}" type="pres">
      <dgm:prSet presAssocID="{E943DD83-8E1F-45EF-82FA-CB6BE0F81366}" presName="mainComposite" presStyleCnt="0">
        <dgm:presLayoutVars>
          <dgm:chPref val="1"/>
          <dgm:dir/>
          <dgm:animOne val="branch"/>
          <dgm:animLvl val="lvl"/>
          <dgm:resizeHandles val="exact"/>
        </dgm:presLayoutVars>
      </dgm:prSet>
      <dgm:spPr/>
      <dgm:t>
        <a:bodyPr/>
        <a:lstStyle/>
        <a:p>
          <a:endParaRPr lang="zh-CN" altLang="en-US"/>
        </a:p>
      </dgm:t>
    </dgm:pt>
    <dgm:pt modelId="{23C062E9-59E5-4EEA-8FDF-A55ECBE7A14D}" type="pres">
      <dgm:prSet presAssocID="{E943DD83-8E1F-45EF-82FA-CB6BE0F81366}" presName="hierFlow" presStyleCnt="0"/>
      <dgm:spPr/>
    </dgm:pt>
    <dgm:pt modelId="{71312144-1637-45CF-B4AA-B0D0BD21A6D7}" type="pres">
      <dgm:prSet presAssocID="{E943DD83-8E1F-45EF-82FA-CB6BE0F81366}" presName="hierChild1" presStyleCnt="0">
        <dgm:presLayoutVars>
          <dgm:chPref val="1"/>
          <dgm:animOne val="branch"/>
          <dgm:animLvl val="lvl"/>
        </dgm:presLayoutVars>
      </dgm:prSet>
      <dgm:spPr/>
    </dgm:pt>
    <dgm:pt modelId="{A7A0AE6D-F85F-4179-94A9-9027CCE64D2E}" type="pres">
      <dgm:prSet presAssocID="{AE4B905D-410D-4D90-8164-1738B3CF531F}" presName="Name14" presStyleCnt="0"/>
      <dgm:spPr/>
    </dgm:pt>
    <dgm:pt modelId="{49CA50DE-B8B7-4924-A2CF-C588E9678A55}" type="pres">
      <dgm:prSet presAssocID="{AE4B905D-410D-4D90-8164-1738B3CF531F}" presName="level1Shape" presStyleLbl="node0" presStyleIdx="0" presStyleCnt="1" custScaleX="715941" custScaleY="350901">
        <dgm:presLayoutVars>
          <dgm:chPref val="3"/>
        </dgm:presLayoutVars>
      </dgm:prSet>
      <dgm:spPr/>
      <dgm:t>
        <a:bodyPr/>
        <a:lstStyle/>
        <a:p>
          <a:endParaRPr lang="zh-CN" altLang="en-US"/>
        </a:p>
      </dgm:t>
    </dgm:pt>
    <dgm:pt modelId="{1D8BF8DB-D86C-4330-97C7-7407618580F6}" type="pres">
      <dgm:prSet presAssocID="{AE4B905D-410D-4D90-8164-1738B3CF531F}" presName="hierChild2" presStyleCnt="0"/>
      <dgm:spPr/>
    </dgm:pt>
    <dgm:pt modelId="{DB006B32-9B41-480A-8FF5-93F3D40E4D7E}" type="pres">
      <dgm:prSet presAssocID="{11D1E94E-37E0-4159-B680-44BAEB9B226F}" presName="Name19" presStyleLbl="parChTrans1D2" presStyleIdx="0" presStyleCnt="3"/>
      <dgm:spPr/>
      <dgm:t>
        <a:bodyPr/>
        <a:lstStyle/>
        <a:p>
          <a:endParaRPr lang="zh-CN" altLang="en-US"/>
        </a:p>
      </dgm:t>
    </dgm:pt>
    <dgm:pt modelId="{AEF583F5-1775-431D-B9F7-CC3B099CF4ED}" type="pres">
      <dgm:prSet presAssocID="{677DAA1C-FA56-4428-8C3A-309E19090A3F}" presName="Name21" presStyleCnt="0"/>
      <dgm:spPr/>
    </dgm:pt>
    <dgm:pt modelId="{ACA194D2-BB48-4620-B3DB-4774F85E2937}" type="pres">
      <dgm:prSet presAssocID="{677DAA1C-FA56-4428-8C3A-309E19090A3F}" presName="level2Shape" presStyleLbl="node2" presStyleIdx="0" presStyleCnt="3" custScaleX="438930" custScaleY="350901"/>
      <dgm:spPr/>
      <dgm:t>
        <a:bodyPr/>
        <a:lstStyle/>
        <a:p>
          <a:endParaRPr lang="zh-CN" altLang="en-US"/>
        </a:p>
      </dgm:t>
    </dgm:pt>
    <dgm:pt modelId="{E03C18D9-E829-4C41-A7C6-433BEB27B486}" type="pres">
      <dgm:prSet presAssocID="{677DAA1C-FA56-4428-8C3A-309E19090A3F}" presName="hierChild3" presStyleCnt="0"/>
      <dgm:spPr/>
    </dgm:pt>
    <dgm:pt modelId="{66F7A344-9340-4876-AAEB-21EDEED27437}" type="pres">
      <dgm:prSet presAssocID="{14ACB8A1-011A-49E6-9D65-2C0E459807C8}" presName="Name19" presStyleLbl="parChTrans1D2" presStyleIdx="1" presStyleCnt="3"/>
      <dgm:spPr/>
      <dgm:t>
        <a:bodyPr/>
        <a:lstStyle/>
        <a:p>
          <a:endParaRPr lang="zh-CN" altLang="en-US"/>
        </a:p>
      </dgm:t>
    </dgm:pt>
    <dgm:pt modelId="{1E43B880-4E52-4280-9631-466F992005C7}" type="pres">
      <dgm:prSet presAssocID="{0B07E915-0C5B-4C43-AC1C-5AECFAF77CC4}" presName="Name21" presStyleCnt="0"/>
      <dgm:spPr/>
    </dgm:pt>
    <dgm:pt modelId="{346C30F1-8A62-4686-BC2F-7A4022658E04}" type="pres">
      <dgm:prSet presAssocID="{0B07E915-0C5B-4C43-AC1C-5AECFAF77CC4}" presName="level2Shape" presStyleLbl="node2" presStyleIdx="1" presStyleCnt="3" custScaleX="438930" custScaleY="350901"/>
      <dgm:spPr/>
      <dgm:t>
        <a:bodyPr/>
        <a:lstStyle/>
        <a:p>
          <a:endParaRPr lang="zh-CN" altLang="en-US"/>
        </a:p>
      </dgm:t>
    </dgm:pt>
    <dgm:pt modelId="{12CA0F36-0A83-4E6E-8879-59948C0C6DDE}" type="pres">
      <dgm:prSet presAssocID="{0B07E915-0C5B-4C43-AC1C-5AECFAF77CC4}" presName="hierChild3" presStyleCnt="0"/>
      <dgm:spPr/>
    </dgm:pt>
    <dgm:pt modelId="{62121BFA-6781-4040-953A-EFF83EDD2F82}" type="pres">
      <dgm:prSet presAssocID="{9158105C-B46D-4E28-A1FF-2198BBC550CD}" presName="Name19" presStyleLbl="parChTrans1D2" presStyleIdx="2" presStyleCnt="3"/>
      <dgm:spPr/>
      <dgm:t>
        <a:bodyPr/>
        <a:lstStyle/>
        <a:p>
          <a:endParaRPr lang="zh-CN" altLang="en-US"/>
        </a:p>
      </dgm:t>
    </dgm:pt>
    <dgm:pt modelId="{07E736C8-F8F5-4DC7-8B09-E1AACD855353}" type="pres">
      <dgm:prSet presAssocID="{A5B8DE1F-DC46-4767-AC1C-58CCC638FE74}" presName="Name21" presStyleCnt="0"/>
      <dgm:spPr/>
    </dgm:pt>
    <dgm:pt modelId="{4E72B767-B1ED-4330-A15E-C438503663B1}" type="pres">
      <dgm:prSet presAssocID="{A5B8DE1F-DC46-4767-AC1C-58CCC638FE74}" presName="level2Shape" presStyleLbl="node2" presStyleIdx="2" presStyleCnt="3" custScaleX="438930" custScaleY="350901"/>
      <dgm:spPr/>
      <dgm:t>
        <a:bodyPr/>
        <a:lstStyle/>
        <a:p>
          <a:endParaRPr lang="zh-CN" altLang="en-US"/>
        </a:p>
      </dgm:t>
    </dgm:pt>
    <dgm:pt modelId="{5A1D4FE3-7676-40B7-8FC8-EBCF14164FAF}" type="pres">
      <dgm:prSet presAssocID="{A5B8DE1F-DC46-4767-AC1C-58CCC638FE74}" presName="hierChild3" presStyleCnt="0"/>
      <dgm:spPr/>
    </dgm:pt>
    <dgm:pt modelId="{CAFF72CE-0526-47BB-8449-CB20FC4EE978}" type="pres">
      <dgm:prSet presAssocID="{E943DD83-8E1F-45EF-82FA-CB6BE0F81366}" presName="bgShapesFlow" presStyleCnt="0"/>
      <dgm:spPr/>
    </dgm:pt>
  </dgm:ptLst>
  <dgm:cxnLst>
    <dgm:cxn modelId="{282F962E-E028-4338-8636-E676571939E0}" type="presOf" srcId="{E943DD83-8E1F-45EF-82FA-CB6BE0F81366}" destId="{A597AC49-53B7-4051-B357-4E646862263E}" srcOrd="0" destOrd="0" presId="urn:microsoft.com/office/officeart/2005/8/layout/hierarchy6"/>
    <dgm:cxn modelId="{DF2D4B7C-DCFE-491D-841D-B8F5BD51F738}" type="presOf" srcId="{0B07E915-0C5B-4C43-AC1C-5AECFAF77CC4}" destId="{346C30F1-8A62-4686-BC2F-7A4022658E04}" srcOrd="0" destOrd="0" presId="urn:microsoft.com/office/officeart/2005/8/layout/hierarchy6"/>
    <dgm:cxn modelId="{13F4E7A5-6ABD-423F-92FA-ABD75EDE462F}" srcId="{E943DD83-8E1F-45EF-82FA-CB6BE0F81366}" destId="{AE4B905D-410D-4D90-8164-1738B3CF531F}" srcOrd="0" destOrd="0" parTransId="{C9E8ACF8-F037-4630-958A-73BEAC91EE3F}" sibTransId="{7466FE0B-ABE3-499E-BBDF-A151D3C17332}"/>
    <dgm:cxn modelId="{7EA9DB33-B2C3-4973-853C-73F67533F579}" srcId="{AE4B905D-410D-4D90-8164-1738B3CF531F}" destId="{0B07E915-0C5B-4C43-AC1C-5AECFAF77CC4}" srcOrd="1" destOrd="0" parTransId="{14ACB8A1-011A-49E6-9D65-2C0E459807C8}" sibTransId="{8C4C2BD4-63DF-4409-8705-83CA12A222B0}"/>
    <dgm:cxn modelId="{4BE5B53B-2D29-4FAC-880C-CB2C5DAFB25C}" type="presOf" srcId="{14ACB8A1-011A-49E6-9D65-2C0E459807C8}" destId="{66F7A344-9340-4876-AAEB-21EDEED27437}" srcOrd="0" destOrd="0" presId="urn:microsoft.com/office/officeart/2005/8/layout/hierarchy6"/>
    <dgm:cxn modelId="{BEAB3968-0EB6-4F04-A57D-A3EB9DB7426E}" srcId="{AE4B905D-410D-4D90-8164-1738B3CF531F}" destId="{677DAA1C-FA56-4428-8C3A-309E19090A3F}" srcOrd="0" destOrd="0" parTransId="{11D1E94E-37E0-4159-B680-44BAEB9B226F}" sibTransId="{2F5ACC28-5D64-4196-84AD-7ADAFAA1D56C}"/>
    <dgm:cxn modelId="{B9FDE6AA-AC8F-40B4-B631-D11E0D24D530}" type="presOf" srcId="{9158105C-B46D-4E28-A1FF-2198BBC550CD}" destId="{62121BFA-6781-4040-953A-EFF83EDD2F82}" srcOrd="0" destOrd="0" presId="urn:microsoft.com/office/officeart/2005/8/layout/hierarchy6"/>
    <dgm:cxn modelId="{02F47165-7A14-4F9D-9D7D-B4B3EFB169EE}" type="presOf" srcId="{677DAA1C-FA56-4428-8C3A-309E19090A3F}" destId="{ACA194D2-BB48-4620-B3DB-4774F85E2937}" srcOrd="0" destOrd="0" presId="urn:microsoft.com/office/officeart/2005/8/layout/hierarchy6"/>
    <dgm:cxn modelId="{B5074E5B-41CD-4A80-95B8-A6AF371F3C9D}" type="presOf" srcId="{11D1E94E-37E0-4159-B680-44BAEB9B226F}" destId="{DB006B32-9B41-480A-8FF5-93F3D40E4D7E}" srcOrd="0" destOrd="0" presId="urn:microsoft.com/office/officeart/2005/8/layout/hierarchy6"/>
    <dgm:cxn modelId="{2A141191-5CF5-40C0-B4A1-FF4F26A6FF8E}" type="presOf" srcId="{AE4B905D-410D-4D90-8164-1738B3CF531F}" destId="{49CA50DE-B8B7-4924-A2CF-C588E9678A55}" srcOrd="0" destOrd="0" presId="urn:microsoft.com/office/officeart/2005/8/layout/hierarchy6"/>
    <dgm:cxn modelId="{6C7BE0A1-DDA0-4C3A-B1BA-80A2B1211515}" type="presOf" srcId="{A5B8DE1F-DC46-4767-AC1C-58CCC638FE74}" destId="{4E72B767-B1ED-4330-A15E-C438503663B1}" srcOrd="0" destOrd="0" presId="urn:microsoft.com/office/officeart/2005/8/layout/hierarchy6"/>
    <dgm:cxn modelId="{F3DB71AA-4271-4E00-9E10-2B2317E1B417}" srcId="{AE4B905D-410D-4D90-8164-1738B3CF531F}" destId="{A5B8DE1F-DC46-4767-AC1C-58CCC638FE74}" srcOrd="2" destOrd="0" parTransId="{9158105C-B46D-4E28-A1FF-2198BBC550CD}" sibTransId="{B96DD85B-3896-4FB7-AB9B-9A249BE5303E}"/>
    <dgm:cxn modelId="{863C862E-AC2D-4EDC-93B2-3B47535CD05B}" type="presParOf" srcId="{A597AC49-53B7-4051-B357-4E646862263E}" destId="{23C062E9-59E5-4EEA-8FDF-A55ECBE7A14D}" srcOrd="0" destOrd="0" presId="urn:microsoft.com/office/officeart/2005/8/layout/hierarchy6"/>
    <dgm:cxn modelId="{5117A14F-D392-431A-A03A-B2360A65C84E}" type="presParOf" srcId="{23C062E9-59E5-4EEA-8FDF-A55ECBE7A14D}" destId="{71312144-1637-45CF-B4AA-B0D0BD21A6D7}" srcOrd="0" destOrd="0" presId="urn:microsoft.com/office/officeart/2005/8/layout/hierarchy6"/>
    <dgm:cxn modelId="{EEB0BE7E-C9A9-4161-B327-31995DAB39F4}" type="presParOf" srcId="{71312144-1637-45CF-B4AA-B0D0BD21A6D7}" destId="{A7A0AE6D-F85F-4179-94A9-9027CCE64D2E}" srcOrd="0" destOrd="0" presId="urn:microsoft.com/office/officeart/2005/8/layout/hierarchy6"/>
    <dgm:cxn modelId="{12BCB63C-D2BC-4BC8-AA91-2779310363BC}" type="presParOf" srcId="{A7A0AE6D-F85F-4179-94A9-9027CCE64D2E}" destId="{49CA50DE-B8B7-4924-A2CF-C588E9678A55}" srcOrd="0" destOrd="0" presId="urn:microsoft.com/office/officeart/2005/8/layout/hierarchy6"/>
    <dgm:cxn modelId="{7D77E32C-4033-48FC-9E52-0B9A7014B35C}" type="presParOf" srcId="{A7A0AE6D-F85F-4179-94A9-9027CCE64D2E}" destId="{1D8BF8DB-D86C-4330-97C7-7407618580F6}" srcOrd="1" destOrd="0" presId="urn:microsoft.com/office/officeart/2005/8/layout/hierarchy6"/>
    <dgm:cxn modelId="{563A5003-5F3C-4F78-8A82-39ED63331D03}" type="presParOf" srcId="{1D8BF8DB-D86C-4330-97C7-7407618580F6}" destId="{DB006B32-9B41-480A-8FF5-93F3D40E4D7E}" srcOrd="0" destOrd="0" presId="urn:microsoft.com/office/officeart/2005/8/layout/hierarchy6"/>
    <dgm:cxn modelId="{92A592AD-771D-47F9-AEB8-BA4B723D1E1D}" type="presParOf" srcId="{1D8BF8DB-D86C-4330-97C7-7407618580F6}" destId="{AEF583F5-1775-431D-B9F7-CC3B099CF4ED}" srcOrd="1" destOrd="0" presId="urn:microsoft.com/office/officeart/2005/8/layout/hierarchy6"/>
    <dgm:cxn modelId="{606F6FA7-C9D3-4AB9-B929-041D7C85A04D}" type="presParOf" srcId="{AEF583F5-1775-431D-B9F7-CC3B099CF4ED}" destId="{ACA194D2-BB48-4620-B3DB-4774F85E2937}" srcOrd="0" destOrd="0" presId="urn:microsoft.com/office/officeart/2005/8/layout/hierarchy6"/>
    <dgm:cxn modelId="{58A471C3-64B8-4120-89D1-556460265788}" type="presParOf" srcId="{AEF583F5-1775-431D-B9F7-CC3B099CF4ED}" destId="{E03C18D9-E829-4C41-A7C6-433BEB27B486}" srcOrd="1" destOrd="0" presId="urn:microsoft.com/office/officeart/2005/8/layout/hierarchy6"/>
    <dgm:cxn modelId="{51DB0D7D-B513-4C2E-9053-2337C79323EF}" type="presParOf" srcId="{1D8BF8DB-D86C-4330-97C7-7407618580F6}" destId="{66F7A344-9340-4876-AAEB-21EDEED27437}" srcOrd="2" destOrd="0" presId="urn:microsoft.com/office/officeart/2005/8/layout/hierarchy6"/>
    <dgm:cxn modelId="{4D304B1A-00DB-405D-9DDA-DED2260EAC41}" type="presParOf" srcId="{1D8BF8DB-D86C-4330-97C7-7407618580F6}" destId="{1E43B880-4E52-4280-9631-466F992005C7}" srcOrd="3" destOrd="0" presId="urn:microsoft.com/office/officeart/2005/8/layout/hierarchy6"/>
    <dgm:cxn modelId="{7C82C82A-3A23-42B3-94D5-B2732E460272}" type="presParOf" srcId="{1E43B880-4E52-4280-9631-466F992005C7}" destId="{346C30F1-8A62-4686-BC2F-7A4022658E04}" srcOrd="0" destOrd="0" presId="urn:microsoft.com/office/officeart/2005/8/layout/hierarchy6"/>
    <dgm:cxn modelId="{60FC31A1-5319-4598-8982-934EF8AFF17C}" type="presParOf" srcId="{1E43B880-4E52-4280-9631-466F992005C7}" destId="{12CA0F36-0A83-4E6E-8879-59948C0C6DDE}" srcOrd="1" destOrd="0" presId="urn:microsoft.com/office/officeart/2005/8/layout/hierarchy6"/>
    <dgm:cxn modelId="{E78B2D84-9F0E-4686-B313-CD8E005D43F2}" type="presParOf" srcId="{1D8BF8DB-D86C-4330-97C7-7407618580F6}" destId="{62121BFA-6781-4040-953A-EFF83EDD2F82}" srcOrd="4" destOrd="0" presId="urn:microsoft.com/office/officeart/2005/8/layout/hierarchy6"/>
    <dgm:cxn modelId="{68FB800E-AC3F-4AB7-8BC9-0F76622C890B}" type="presParOf" srcId="{1D8BF8DB-D86C-4330-97C7-7407618580F6}" destId="{07E736C8-F8F5-4DC7-8B09-E1AACD855353}" srcOrd="5" destOrd="0" presId="urn:microsoft.com/office/officeart/2005/8/layout/hierarchy6"/>
    <dgm:cxn modelId="{635A7408-5B79-4DDB-A1F2-AA5FD09DEC97}" type="presParOf" srcId="{07E736C8-F8F5-4DC7-8B09-E1AACD855353}" destId="{4E72B767-B1ED-4330-A15E-C438503663B1}" srcOrd="0" destOrd="0" presId="urn:microsoft.com/office/officeart/2005/8/layout/hierarchy6"/>
    <dgm:cxn modelId="{A9B656A0-D83A-46C5-A499-A92BC7DE0FC6}" type="presParOf" srcId="{07E736C8-F8F5-4DC7-8B09-E1AACD855353}" destId="{5A1D4FE3-7676-40B7-8FC8-EBCF14164FAF}" srcOrd="1" destOrd="0" presId="urn:microsoft.com/office/officeart/2005/8/layout/hierarchy6"/>
    <dgm:cxn modelId="{185C0533-6502-4A28-BE36-9583BFB68F30}" type="presParOf" srcId="{A597AC49-53B7-4051-B357-4E646862263E}" destId="{CAFF72CE-0526-47BB-8449-CB20FC4EE978}" srcOrd="1" destOrd="0" presId="urn:microsoft.com/office/officeart/2005/8/layout/hierarchy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9218" name="页眉占位符 1"/>
          <p:cNvSpPr>
            <a:spLocks noGrp="1" noChangeArrowheads="1"/>
          </p:cNvSpPr>
          <p:nvPr>
            <p:ph type="hdr" sz="quarter"/>
          </p:nvPr>
        </p:nvSpPr>
        <p:spPr bwMode="auto">
          <a:xfrm>
            <a:off x="1" y="0"/>
            <a:ext cx="2949575" cy="496888"/>
          </a:xfrm>
          <a:prstGeom prst="rect">
            <a:avLst/>
          </a:prstGeom>
          <a:noFill/>
          <a:ln w="9525">
            <a:noFill/>
            <a:miter lim="800000"/>
            <a:headEnd/>
            <a:tailEnd/>
          </a:ln>
        </p:spPr>
        <p:txBody>
          <a:bodyPr vert="horz" wrap="square" lIns="95657" tIns="47828" rIns="95657" bIns="47828" numCol="1" anchor="t" anchorCtr="0" compatLnSpc="1">
            <a:prstTxWarp prst="textNoShape">
              <a:avLst/>
            </a:prstTxWarp>
          </a:bodyPr>
          <a:lstStyle>
            <a:lvl1pPr>
              <a:defRPr sz="1200"/>
            </a:lvl1pPr>
          </a:lstStyle>
          <a:p>
            <a:endParaRPr lang="zh-CN" altLang="en-US"/>
          </a:p>
        </p:txBody>
      </p:sp>
      <p:sp>
        <p:nvSpPr>
          <p:cNvPr id="9219" name="日期占位符 2"/>
          <p:cNvSpPr>
            <a:spLocks noGrp="1" noChangeArrowheads="1"/>
          </p:cNvSpPr>
          <p:nvPr>
            <p:ph type="dt" idx="1"/>
          </p:nvPr>
        </p:nvSpPr>
        <p:spPr bwMode="auto">
          <a:xfrm>
            <a:off x="3854451" y="0"/>
            <a:ext cx="2949575" cy="496888"/>
          </a:xfrm>
          <a:prstGeom prst="rect">
            <a:avLst/>
          </a:prstGeom>
          <a:noFill/>
          <a:ln w="9525">
            <a:noFill/>
            <a:miter lim="800000"/>
            <a:headEnd/>
            <a:tailEnd/>
          </a:ln>
        </p:spPr>
        <p:txBody>
          <a:bodyPr vert="horz" wrap="square" lIns="95657" tIns="47828" rIns="95657" bIns="47828" numCol="1" anchor="t" anchorCtr="0" compatLnSpc="1">
            <a:prstTxWarp prst="textNoShape">
              <a:avLst/>
            </a:prstTxWarp>
          </a:bodyPr>
          <a:lstStyle>
            <a:lvl1pPr algn="r">
              <a:defRPr sz="1200"/>
            </a:lvl1pPr>
          </a:lstStyle>
          <a:p>
            <a:fld id="{0ACD6C6E-F850-4694-AAEC-0C11BB254FC0}" type="datetime1">
              <a:rPr lang="zh-CN" altLang="en-US"/>
              <a:pPr/>
              <a:t>2021/7/21</a:t>
            </a:fld>
            <a:endParaRPr lang="zh-CN" altLang="en-US"/>
          </a:p>
        </p:txBody>
      </p:sp>
      <p:sp>
        <p:nvSpPr>
          <p:cNvPr id="9220" name="幻灯片图像占位符 3"/>
          <p:cNvSpPr>
            <a:spLocks noGrp="1" noRot="1" noChangeAspect="1" noChangeArrowheads="1"/>
          </p:cNvSpPr>
          <p:nvPr>
            <p:ph type="sldImg" idx="2"/>
          </p:nvPr>
        </p:nvSpPr>
        <p:spPr bwMode="auto">
          <a:xfrm>
            <a:off x="2112963" y="746125"/>
            <a:ext cx="2579687" cy="3727450"/>
          </a:xfrm>
          <a:prstGeom prst="rect">
            <a:avLst/>
          </a:prstGeom>
          <a:noFill/>
          <a:ln w="9525">
            <a:noFill/>
            <a:miter lim="800000"/>
            <a:headEnd/>
            <a:tailEnd/>
          </a:ln>
        </p:spPr>
      </p:sp>
      <p:sp>
        <p:nvSpPr>
          <p:cNvPr id="9221" name="备注占位符 4"/>
          <p:cNvSpPr>
            <a:spLocks noGrp="1" noChangeArrowheads="1"/>
          </p:cNvSpPr>
          <p:nvPr>
            <p:ph type="body" sz="quarter" idx="3"/>
          </p:nvPr>
        </p:nvSpPr>
        <p:spPr bwMode="auto">
          <a:xfrm>
            <a:off x="681039" y="4721225"/>
            <a:ext cx="5443537" cy="4471988"/>
          </a:xfrm>
          <a:prstGeom prst="rect">
            <a:avLst/>
          </a:prstGeom>
          <a:noFill/>
          <a:ln w="9525">
            <a:noFill/>
            <a:miter lim="800000"/>
            <a:headEnd/>
            <a:tailEnd/>
          </a:ln>
        </p:spPr>
        <p:txBody>
          <a:bodyPr vert="horz" wrap="square" lIns="95657" tIns="47828" rIns="95657" bIns="47828" numCol="1" anchor="ctr"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9222" name="页脚占位符 5"/>
          <p:cNvSpPr>
            <a:spLocks noGrp="1" noChangeArrowheads="1"/>
          </p:cNvSpPr>
          <p:nvPr>
            <p:ph type="ftr" sz="quarter" idx="4"/>
          </p:nvPr>
        </p:nvSpPr>
        <p:spPr bwMode="auto">
          <a:xfrm>
            <a:off x="1" y="9440863"/>
            <a:ext cx="2949575" cy="496887"/>
          </a:xfrm>
          <a:prstGeom prst="rect">
            <a:avLst/>
          </a:prstGeom>
          <a:noFill/>
          <a:ln w="9525">
            <a:noFill/>
            <a:miter lim="800000"/>
            <a:headEnd/>
            <a:tailEnd/>
          </a:ln>
        </p:spPr>
        <p:txBody>
          <a:bodyPr vert="horz" wrap="square" lIns="95657" tIns="47828" rIns="95657" bIns="47828" numCol="1" anchor="b" anchorCtr="0" compatLnSpc="1">
            <a:prstTxWarp prst="textNoShape">
              <a:avLst/>
            </a:prstTxWarp>
          </a:bodyPr>
          <a:lstStyle>
            <a:lvl1pPr>
              <a:defRPr sz="1200"/>
            </a:lvl1pPr>
          </a:lstStyle>
          <a:p>
            <a:endParaRPr lang="zh-CN" altLang="en-US"/>
          </a:p>
        </p:txBody>
      </p:sp>
      <p:sp>
        <p:nvSpPr>
          <p:cNvPr id="9223" name="灯片编号占位符 6"/>
          <p:cNvSpPr>
            <a:spLocks noGrp="1" noChangeArrowheads="1"/>
          </p:cNvSpPr>
          <p:nvPr>
            <p:ph type="sldNum" sz="quarter" idx="5"/>
          </p:nvPr>
        </p:nvSpPr>
        <p:spPr bwMode="auto">
          <a:xfrm>
            <a:off x="3854451" y="9440863"/>
            <a:ext cx="2949575" cy="496887"/>
          </a:xfrm>
          <a:prstGeom prst="rect">
            <a:avLst/>
          </a:prstGeom>
          <a:noFill/>
          <a:ln w="9525">
            <a:noFill/>
            <a:miter lim="800000"/>
            <a:headEnd/>
            <a:tailEnd/>
          </a:ln>
        </p:spPr>
        <p:txBody>
          <a:bodyPr vert="horz" wrap="square" lIns="95657" tIns="47828" rIns="95657" bIns="47828" numCol="1" anchor="b" anchorCtr="0" compatLnSpc="1">
            <a:prstTxWarp prst="textNoShape">
              <a:avLst/>
            </a:prstTxWarp>
          </a:bodyPr>
          <a:lstStyle>
            <a:lvl1pPr algn="r">
              <a:defRPr sz="1200"/>
            </a:lvl1pPr>
          </a:lstStyle>
          <a:p>
            <a:fld id="{640F484A-1BAE-40F6-BA34-E7238AA7588F}" type="slidenum">
              <a:rPr lang="zh-CN" altLang="en-US"/>
              <a:pPr/>
              <a:t>‹#›</a:t>
            </a:fld>
            <a:endParaRPr lang="zh-CN" altLang="en-US"/>
          </a:p>
        </p:txBody>
      </p:sp>
    </p:spTree>
    <p:extLst>
      <p:ext uri="{BB962C8B-B14F-4D97-AF65-F5344CB8AC3E}">
        <p14:creationId xmlns:p14="http://schemas.microsoft.com/office/powerpoint/2010/main" val="35726111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A0C9C0A3-E2D7-4E04-897E-75F113A06DA9}"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F2132382-4F1A-4640-92FD-0B65B76A69F4}" type="slidenum">
              <a:rPr lang="zh-CN" altLang="en-US"/>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DEAA7793-FF14-4E5D-88FA-033ADCF8CA98}"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B3A39AB-072F-45DB-9CE9-EBD51603924C}"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488950"/>
            <a:ext cx="1543050" cy="83597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488950"/>
            <a:ext cx="4476750" cy="83597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07D24489-0FF1-4701-82ED-56547CDF1AE5}"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3C7D84C3-790C-4389-9B3D-A149F6221C01}" type="slidenum">
              <a:rPr lang="zh-CN" altLang="en-US"/>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EA884770-94FF-4EBC-8B23-A3B655151947}"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59422BE5-460F-40C8-BBF8-3BE50D56BF28}" type="slidenum">
              <a:rPr lang="zh-CN" altLang="en-US"/>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440082B7-0A30-46CC-A76C-FF904E0A95F3}"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B0FC3DD-FAA9-4BEE-9732-68514CC1D59A}" type="slidenum">
              <a:rPr lang="zh-CN" altLang="en-US"/>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1CBB92EC-F5A9-4361-9E87-197F1F1841FF}"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E35C023D-E910-4B57-9FD9-E94D2C7761BD}" type="slidenum">
              <a:rPr lang="zh-CN" altLang="en-US"/>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4050"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508375"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D422606D-E563-4A0F-81FE-0CA51D844CDF}"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712EDA50-F0B1-4DC6-BFED-D070B2E71547}" type="slidenum">
              <a:rPr lang="zh-CN" altLang="en-US"/>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861B370F-E7D4-412A-96BA-789947CDF454}" type="datetime1">
              <a:rPr lang="zh-CN" altLang="en-US"/>
              <a:pPr/>
              <a:t>2021/7/21</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63B5726B-DDBB-452D-A377-412CC0DB8972}" type="slidenum">
              <a:rPr lang="zh-CN" altLang="en-US"/>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500AC7DF-C1A4-474C-89EC-D409F1E20996}" type="datetime1">
              <a:rPr lang="zh-CN" altLang="en-US"/>
              <a:pPr/>
              <a:t>2021/7/21</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426CCF23-6E95-4ED8-86A4-24E5470250A0}" type="slidenum">
              <a:rPr lang="zh-CN" altLang="en-US"/>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20E517B2-D41B-4175-8568-D9DFAC3DE38D}" type="datetime1">
              <a:rPr lang="zh-CN" altLang="en-US"/>
              <a:pPr/>
              <a:t>2021/7/21</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F2CAE029-FB7A-4881-BFFF-7A1B2A971827}" type="slidenum">
              <a:rPr lang="zh-CN" altLang="en-US"/>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6BCDEE54-3BBF-4467-860E-3F4AAC23BA82}"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1241669E-25A0-406A-8C9D-A3BD2F7D31D8}" type="slidenum">
              <a:rPr lang="zh-CN" altLang="en-US"/>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FCE57CF9-13C7-41FD-BD01-215EF0F432F1}"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E0F4753C-8388-4FF8-A2E7-68B2CD632519}" type="slidenum">
              <a:rPr lang="zh-CN" altLang="en-US"/>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D6ABDB0D-8995-4D76-96DC-9060BC4A2229}"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9B02BFB4-3656-4DFB-9E9D-5FE8D1F6C779}" type="slidenum">
              <a:rPr lang="zh-CN" altLang="en-US"/>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2437293A-3CB4-4290-B480-4A834849435E}"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45AC0AF-2FF8-40D1-BA2C-DA4AB055B265}" type="slidenum">
              <a:rPr lang="zh-CN" altLang="en-US"/>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488950"/>
            <a:ext cx="1543050" cy="83597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488950"/>
            <a:ext cx="4476750" cy="83597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617C644B-195D-4501-9283-AF3F5259352C}"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83FA3A4E-5204-4B12-9179-632F835E12A9}" type="slidenum">
              <a:rPr lang="zh-CN" altLang="en-US"/>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6B186761-67BC-4089-A4A5-80851BF143F3}"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72F1DAD0-5ACB-42AF-A058-F9FFD3C7D8E0}" type="slidenum">
              <a:rPr lang="zh-CN" altLang="en-US"/>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0F330742-3FC8-43D8-87F3-88A31569E81C}"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D855FE39-F780-4407-84AA-4FD197132661}" type="slidenum">
              <a:rPr lang="zh-CN" altLang="en-US"/>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9ED3E648-8900-4992-9CDE-4F8DEE9AF89A}"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E597D23-A0F1-44DF-B76F-2C7A874F57A3}" type="slidenum">
              <a:rPr lang="zh-CN" altLang="en-US"/>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4050"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508375"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44C57699-510B-4A72-92D0-6B392057DF11}"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CACC3C64-EF4D-4E00-AD1D-8D0AB3F0AB7E}" type="slidenum">
              <a:rPr lang="zh-CN" altLang="en-US"/>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707CCFB1-2EB6-45FA-9680-D7E475AB490E}" type="datetime1">
              <a:rPr lang="zh-CN" altLang="en-US"/>
              <a:pPr/>
              <a:t>2021/7/21</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E824FF26-9B89-4D5D-9171-0F44FEBF2E26}" type="slidenum">
              <a:rPr lang="zh-CN" altLang="en-US"/>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4C795DFF-BCF8-4E44-9E2E-C89A30C82A41}" type="datetime1">
              <a:rPr lang="zh-CN" altLang="en-US"/>
              <a:pPr/>
              <a:t>2021/7/21</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E34A085D-5694-4EC5-97FA-D4699CDCB8DF}" type="slidenum">
              <a:rPr lang="zh-CN" altLang="en-US"/>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9E8B7182-FBAD-42F0-AB60-9A2C7135277B}" type="datetime1">
              <a:rPr lang="zh-CN" altLang="en-US"/>
              <a:pPr/>
              <a:t>2021/7/21</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26442CB3-C3D7-4955-B40F-719DF8AD4623}" type="slidenum">
              <a:rPr lang="zh-CN" altLang="en-US"/>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4AB12CF0-2D6D-46F5-B4CF-238F0F859322}"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85BB6170-FEEB-41D7-91C1-F7A8316FAEDC}" type="slidenum">
              <a:rPr lang="zh-CN" altLang="en-US"/>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284F22DF-CAF6-42FA-BE46-2C30FDC5A52F}"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FACE2F05-AFAF-426B-8B76-FED688DCB9AA}" type="slidenum">
              <a:rPr lang="zh-CN" altLang="en-US"/>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AA878F1D-ABD8-49BA-9F34-14C92CB83ADF}"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A55320EB-C7D9-4EBB-9466-91FD561DBBE8}" type="slidenum">
              <a:rPr lang="zh-CN" altLang="en-US"/>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1DF8B85-65D6-464D-A1D5-7ED0844C4980}"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53328D7-FAAC-40E0-B199-8B6CF8B60E5B}" type="slidenum">
              <a:rPr lang="zh-CN" altLang="en-US"/>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488950"/>
            <a:ext cx="1543050" cy="83597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488950"/>
            <a:ext cx="4476750" cy="83597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DAD638E9-EE2C-4B35-A834-42A77A657FB4}"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3B175772-5C15-4931-AE37-57A6A23C3BD3}" type="slidenum">
              <a:rPr lang="zh-CN" altLang="en-US"/>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F0BFDC2D-8123-4702-B145-B71B76FE799A}"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88E8FA2E-36CA-4981-8A1B-1651536EDF57}" type="slidenum">
              <a:rPr lang="zh-CN" altLang="en-US"/>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EA8EE15-5054-4A84-8921-AA44CA2063D6}"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8DCD3F98-8967-4CDE-9639-D25E34CE1D5F}" type="slidenum">
              <a:rPr lang="zh-CN" altLang="en-US"/>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FE2D75F6-8CD9-4E36-A4F8-92391676A796}"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7E5D69F1-3CC7-4C0D-B5FA-1CF387C3630A}" type="slidenum">
              <a:rPr lang="zh-CN" altLang="en-US"/>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4050"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508375"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73C383D3-76B3-487A-BE9F-2B7555FBB0DB}"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7FDD08B0-3D02-4DF4-B392-2381B7BFB0A4}" type="slidenum">
              <a:rPr lang="zh-CN" altLang="en-US"/>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19972244-DC64-4B58-BC17-3ABDF94B61B9}" type="datetime1">
              <a:rPr lang="zh-CN" altLang="en-US"/>
              <a:pPr/>
              <a:t>2021/7/21</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13BED633-DDFE-430F-9A5A-0943E8AA3F33}" type="slidenum">
              <a:rPr lang="zh-CN" altLang="en-US"/>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0CDE6E3A-C07A-4C90-967D-A3CAD4420491}" type="datetime1">
              <a:rPr lang="zh-CN" altLang="en-US"/>
              <a:pPr/>
              <a:t>2021/7/21</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40D3612C-1C7E-4C75-82AF-DED8E1E52226}" type="slidenum">
              <a:rPr lang="zh-CN" altLang="en-US"/>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4050"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508375"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3CA31383-2680-441A-BF76-AD6DE1104F9E}"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7FCD241F-D72F-44A7-B559-E15D8CE966D9}" type="slidenum">
              <a:rPr lang="zh-CN" altLang="en-US"/>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0B6A692E-F954-4F3E-926C-B70744669F40}" type="datetime1">
              <a:rPr lang="zh-CN" altLang="en-US"/>
              <a:pPr/>
              <a:t>2021/7/21</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AFAA9CF4-5F5B-4E5A-81ED-AF1A8D568EF4}" type="slidenum">
              <a:rPr lang="zh-CN" altLang="en-US"/>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9BF8FCD-37E6-4335-BBBE-3C9CC53CDCF9}"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7060E229-4146-4B19-B8E6-6FDBF92F343B}" type="slidenum">
              <a:rPr lang="zh-CN" altLang="en-US"/>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F05F27F7-281A-4810-8AEE-A8706A0B49BF}"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58B9CC7B-7D40-4792-9F20-133E3D92D637}" type="slidenum">
              <a:rPr lang="zh-CN" altLang="en-US"/>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358282B-3279-4267-BE7B-C91BFEF49751}"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5FA144C-F172-4390-B647-2EFD1D3C5004}" type="slidenum">
              <a:rPr lang="zh-CN" altLang="en-US"/>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488950"/>
            <a:ext cx="1543050" cy="83597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488950"/>
            <a:ext cx="4476750" cy="83597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0F8665D-A1AE-4AD8-8A8A-ED4C08D22DE8}"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948DB5CD-C350-423C-BFD8-FC9D91BA9DD4}" type="slidenum">
              <a:rPr lang="zh-CN" altLang="en-US"/>
              <a:pPr/>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78809261-E999-4C7C-AAF9-00B4B11EF06F}"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DD053EF8-ADD6-4FAC-91A6-3F05E2B2E58D}" type="slidenum">
              <a:rPr lang="zh-CN" altLang="en-US"/>
              <a:pPr/>
              <a:t>‹#›</a:t>
            </a:fld>
            <a:endParaRPr lang="zh-CN"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3230366-8834-46A4-8E7F-3209FE828613}"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A68117E4-BAFE-475E-B5B5-7DD0CFFE4C14}" type="slidenum">
              <a:rPr lang="zh-CN" altLang="en-US"/>
              <a:pPr/>
              <a:t>‹#›</a:t>
            </a:fld>
            <a:endParaRPr lang="zh-CN"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64498717-5292-495E-A99A-FA3EB161A841}"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3146705B-B5AE-49E7-9354-E757876CADA6}" type="slidenum">
              <a:rPr lang="zh-CN" altLang="en-US"/>
              <a:pPr/>
              <a:t>‹#›</a:t>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4050"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508375"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A1272505-3408-4D3F-BA63-539FF683013C}"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1D0C4872-7129-4FD0-BB4E-16D13508F0CA}" type="slidenum">
              <a:rPr lang="zh-CN" altLang="en-US"/>
              <a:pPr/>
              <a:t>‹#›</a:t>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A7190CA8-3B34-4E2F-8BC5-5C669BBBCD58}" type="datetime1">
              <a:rPr lang="zh-CN" altLang="en-US"/>
              <a:pPr/>
              <a:t>2021/7/21</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B8D229C7-CBDB-4161-A69C-DD159699C642}"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B93590A7-25A3-4C09-8235-A9D7A67383CE}" type="datetime1">
              <a:rPr lang="zh-CN" altLang="en-US"/>
              <a:pPr/>
              <a:t>2021/7/21</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AAC33DC-2CE5-45B6-8845-C70E4C2721FD}" type="slidenum">
              <a:rPr lang="zh-CN" altLang="en-US"/>
              <a:pPr/>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BE93CCAE-23C0-4A24-99F2-095DB7C89813}" type="datetime1">
              <a:rPr lang="zh-CN" altLang="en-US"/>
              <a:pPr/>
              <a:t>2021/7/21</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7D337A68-FEAB-4BA5-877A-CE999DC6DF47}" type="slidenum">
              <a:rPr lang="zh-CN" altLang="en-US"/>
              <a:pPr/>
              <a:t>‹#›</a:t>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4463ACF4-9AB3-4A49-A0A6-AC8A801A4EE8}" type="datetime1">
              <a:rPr lang="zh-CN" altLang="en-US"/>
              <a:pPr/>
              <a:t>2021/7/21</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46996DBE-5CA5-4D39-ABDC-7436C78F07D0}" type="slidenum">
              <a:rPr lang="zh-CN" altLang="en-US"/>
              <a:pPr/>
              <a:t>‹#›</a:t>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47B3D3A5-58A7-4DF8-8226-67F0C0B06685}"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79E35945-B51D-47D8-8B8C-9C98DE663A64}" type="slidenum">
              <a:rPr lang="zh-CN" altLang="en-US"/>
              <a:pPr/>
              <a:t>‹#›</a:t>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1C925711-C12E-47B8-A170-5C38896D6E11}"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B37592C9-97B0-4C9E-B2FA-BCFBEC11BF31}" type="slidenum">
              <a:rPr lang="zh-CN" altLang="en-US"/>
              <a:pPr/>
              <a:t>‹#›</a:t>
            </a:fld>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DE1B6956-DCAF-4539-B367-1BB4F8986E7B}"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9599F66F-4BA3-4F60-B452-F7186C826418}" type="slidenum">
              <a:rPr lang="zh-CN" altLang="en-US"/>
              <a:pPr/>
              <a:t>‹#›</a:t>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488950"/>
            <a:ext cx="1543050" cy="83597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488950"/>
            <a:ext cx="4476750" cy="83597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0D27B5F-8850-4EE7-9153-A668F262FB12}"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144067FC-2B9F-413B-A035-270367A38E17}" type="slidenum">
              <a:rPr lang="zh-CN" altLang="en-US"/>
              <a:pPr/>
              <a:t>‹#›</a:t>
            </a:fld>
            <a:endParaRPr lang="zh-CN"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4C944DED-E116-4880-9E07-94C822C9FED5}"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63280D8-2F12-41F1-B14B-2824D1088ABB}" type="slidenum">
              <a:rPr lang="zh-CN" altLang="en-US"/>
              <a:pPr/>
              <a:t>‹#›</a:t>
            </a:fld>
            <a:endParaRPr lang="zh-CN"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7EA890B1-95DE-4DE6-A196-6DCF374CC3F3}"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33117C71-BEFA-422B-81A3-C67CE806E1A8}" type="slidenum">
              <a:rPr lang="zh-CN" altLang="en-US"/>
              <a:pPr/>
              <a:t>‹#›</a:t>
            </a:fld>
            <a:endParaRPr lang="zh-CN"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1A18FDBD-BEFD-4358-9197-4D9B4D2C9BAA}"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E2D6209-4473-490A-92D3-35A58D043629}" type="slidenum">
              <a:rPr lang="zh-CN" altLang="en-US"/>
              <a:pPr/>
              <a:t>‹#›</a:t>
            </a:fld>
            <a:endParaRPr lang="zh-CN"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4050"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508375"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F53EF09D-256B-447E-A685-8929DDBF1E86}"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8CEDF7F4-D694-4065-88B7-F0F82FB701D1}"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B784B2C4-7A80-4A65-8FC2-02FFDA272E9C}" type="datetime1">
              <a:rPr lang="zh-CN" altLang="en-US"/>
              <a:pPr/>
              <a:t>2021/7/21</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4AAD5690-F38F-4325-98DD-D71C12D9A0AB}" type="slidenum">
              <a:rPr lang="zh-CN" altLang="en-US"/>
              <a:pPr/>
              <a:t>‹#›</a:t>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922C3A16-BDCB-4965-8E5A-581304504531}" type="datetime1">
              <a:rPr lang="zh-CN" altLang="en-US"/>
              <a:pPr/>
              <a:t>2021/7/21</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E75E1CF0-CD2E-4858-A1E7-FD8ACE6AC83B}" type="slidenum">
              <a:rPr lang="zh-CN" altLang="en-US"/>
              <a:pPr/>
              <a:t>‹#›</a:t>
            </a:fld>
            <a:endParaRPr lang="zh-CN" alt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E0DA45D4-42F6-4B83-92B7-57508CED61D9}" type="datetime1">
              <a:rPr lang="zh-CN" altLang="en-US"/>
              <a:pPr/>
              <a:t>2021/7/21</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48A02FD0-DEB9-43C2-AFA0-58CBB498B269}" type="slidenum">
              <a:rPr lang="zh-CN" altLang="en-US"/>
              <a:pPr/>
              <a:t>‹#›</a:t>
            </a:fld>
            <a:endParaRPr lang="zh-CN" alt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C3C30FC9-F076-4FDA-BE54-34055BED4EA2}" type="datetime1">
              <a:rPr lang="zh-CN" altLang="en-US"/>
              <a:pPr/>
              <a:t>2021/7/21</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9B5016C5-5517-4D5A-ACC2-1713934609A8}" type="slidenum">
              <a:rPr lang="zh-CN" altLang="en-US"/>
              <a:pPr/>
              <a:t>‹#›</a:t>
            </a:fld>
            <a:endParaRPr lang="zh-CN" alt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860002C8-A053-4783-9BAC-0D96BEC0C51E}"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7F57C095-25C9-44BE-91BF-8CFC8418DA14}" type="slidenum">
              <a:rPr lang="zh-CN" altLang="en-US"/>
              <a:pPr/>
              <a:t>‹#›</a:t>
            </a:fld>
            <a:endParaRPr lang="zh-CN" alt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DFB4D4D9-F41A-4934-A3ED-181088E43E31}"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3AEA512-B3C0-420B-A501-9BBF0DC55A8A}" type="slidenum">
              <a:rPr lang="zh-CN" altLang="en-US"/>
              <a:pPr/>
              <a:t>‹#›</a:t>
            </a:fld>
            <a:endParaRPr lang="zh-CN" alt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4255BA0E-A786-4C7B-80B5-4AC772E585C8}"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58403C6E-4E98-4643-961A-ECC3221BC41B}" type="slidenum">
              <a:rPr lang="zh-CN" altLang="en-US"/>
              <a:pPr/>
              <a:t>‹#›</a:t>
            </a:fld>
            <a:endParaRPr lang="zh-CN" alt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488950"/>
            <a:ext cx="1543050" cy="83597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488950"/>
            <a:ext cx="4476750" cy="83597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C1750CC-3F95-4B87-A943-FE1CEE2FE74A}"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8725FF63-8241-46BB-82AA-56F268D15438}" type="slidenum">
              <a:rPr lang="zh-CN" altLang="en-US"/>
              <a:pPr/>
              <a:t>‹#›</a:t>
            </a:fld>
            <a:endParaRPr lang="zh-CN" alt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6C53305A-49AC-417B-95EB-3809FED46C76}"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94F70357-F335-4104-9435-593C0CC0478D}" type="slidenum">
              <a:rPr lang="zh-CN" altLang="en-US"/>
              <a:pPr/>
              <a:t>‹#›</a:t>
            </a:fld>
            <a:endParaRPr lang="zh-CN" alt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CBA127E-4756-483C-B5A0-834DE5684892}"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49403D08-A744-4DBE-A8F1-94A48F3BF02D}" type="slidenum">
              <a:rPr lang="zh-CN" altLang="en-US"/>
              <a:pPr/>
              <a:t>‹#›</a:t>
            </a:fld>
            <a:endParaRPr lang="zh-CN" alt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C10623F8-6DA0-4863-967A-F0EE09746598}"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2F36B94D-0325-4742-B617-452FB8A40265}"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EF6ED539-E89A-4185-B85F-01A5D05467D0}" type="datetime1">
              <a:rPr lang="zh-CN" altLang="en-US"/>
              <a:pPr/>
              <a:t>2021/7/21</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B1F65239-EA75-4F0D-92BF-574E408E94A1}" type="slidenum">
              <a:rPr lang="zh-CN" altLang="en-US"/>
              <a:pPr/>
              <a:t>‹#›</a:t>
            </a:fld>
            <a:endParaRPr lang="zh-CN"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4050"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508375"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29676522-424F-4559-A5AF-34A6B49B3B86}"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C9181E50-A361-40E1-B3D7-C701473A21D7}" type="slidenum">
              <a:rPr lang="zh-CN" altLang="en-US"/>
              <a:pPr/>
              <a:t>‹#›</a:t>
            </a:fld>
            <a:endParaRPr lang="zh-CN" alt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BA8D745C-4DFA-4D2D-945F-E6243B0D89BD}" type="datetime1">
              <a:rPr lang="zh-CN" altLang="en-US"/>
              <a:pPr/>
              <a:t>2021/7/21</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209FCBFF-9BF3-4E18-8FA5-D9638F668469}" type="slidenum">
              <a:rPr lang="zh-CN" altLang="en-US"/>
              <a:pPr/>
              <a:t>‹#›</a:t>
            </a:fld>
            <a:endParaRPr lang="zh-CN" alt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43239E9A-D868-4B59-BC43-DE3653E6DB59}" type="datetime1">
              <a:rPr lang="zh-CN" altLang="en-US"/>
              <a:pPr/>
              <a:t>2021/7/21</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75ADADC7-9E81-42F8-91EA-041EA8163B05}" type="slidenum">
              <a:rPr lang="zh-CN" altLang="en-US"/>
              <a:pPr/>
              <a:t>‹#›</a:t>
            </a:fld>
            <a:endParaRPr lang="zh-CN" alt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00BD0607-F5A6-423C-A11E-5926AA359FA5}" type="datetime1">
              <a:rPr lang="zh-CN" altLang="en-US"/>
              <a:pPr/>
              <a:t>2021/7/21</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9848C9E1-274E-4431-A078-41ABF4B2452F}" type="slidenum">
              <a:rPr lang="zh-CN" altLang="en-US"/>
              <a:pPr/>
              <a:t>‹#›</a:t>
            </a:fld>
            <a:endParaRPr lang="zh-CN" alt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50588D1-74F1-45BC-B933-AB8444C4F5B1}"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21CE0B58-40EE-45DD-AA90-6BD62AFF3A33}" type="slidenum">
              <a:rPr lang="zh-CN" altLang="en-US"/>
              <a:pPr/>
              <a:t>‹#›</a:t>
            </a:fld>
            <a:endParaRPr lang="zh-CN" alt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77DC91CC-1BBA-4311-BECE-BBC36B80FF77}"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438B0971-85B3-4193-BB6A-B363CA87C2F8}" type="slidenum">
              <a:rPr lang="zh-CN" altLang="en-US"/>
              <a:pPr/>
              <a:t>‹#›</a:t>
            </a:fld>
            <a:endParaRPr lang="zh-CN" alt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0E14512-E311-4252-B2D2-8575BF6609B7}"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0619422-F0AD-4805-B13B-7115F733EFE4}" type="slidenum">
              <a:rPr lang="zh-CN" altLang="en-US"/>
              <a:pPr/>
              <a:t>‹#›</a:t>
            </a:fld>
            <a:endParaRPr lang="zh-CN" alt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488950"/>
            <a:ext cx="1543050" cy="83597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488950"/>
            <a:ext cx="4476750" cy="83597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4D81904-B425-4CEB-8A62-F9446ED8BD49}"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E7AA3645-AF78-4BDA-9AF5-3C5E55D1AA2C}" type="slidenum">
              <a:rPr lang="zh-CN" altLang="en-US"/>
              <a:pPr/>
              <a:t>‹#›</a:t>
            </a:fld>
            <a:endParaRPr lang="zh-CN" alt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E8EB4C32-7CA6-4FA4-85BE-D85544705704}"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59140AC7-5801-495B-B363-EE5A3F68396F}" type="slidenum">
              <a:rPr lang="zh-CN" altLang="en-US"/>
              <a:pPr/>
              <a:t>‹#›</a:t>
            </a:fld>
            <a:endParaRPr lang="zh-CN" alt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E2AF65C-3D9A-4B1C-A47F-5DEFDEF0E21B}"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8988CCCB-B327-49C4-89A7-2DE9BBD0CA5F}"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2063512-9560-499B-AAA0-A356C3A66EFB}"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83070C9E-BB9F-4811-ADE2-8CE6B2ABA2FA}" type="slidenum">
              <a:rPr lang="zh-CN" altLang="en-US"/>
              <a:pPr/>
              <a:t>‹#›</a:t>
            </a:fld>
            <a:endParaRPr lang="zh-CN"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F75A07E9-67FE-43D6-B512-281E92021C15}"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CCF88569-BE4A-476C-809C-3E1176BB00DB}" type="slidenum">
              <a:rPr lang="zh-CN" altLang="en-US"/>
              <a:pPr/>
              <a:t>‹#›</a:t>
            </a:fld>
            <a:endParaRPr lang="zh-CN" alt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54050"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508375" y="3863975"/>
            <a:ext cx="2701925"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E65BDF92-E0B3-4B42-B58E-88A990BC2E73}"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7C7BD656-2082-4072-A7A4-7FB8C0E3D89C}" type="slidenum">
              <a:rPr lang="zh-CN" altLang="en-US"/>
              <a:pPr/>
              <a:t>‹#›</a:t>
            </a:fld>
            <a:endParaRPr lang="zh-CN" alt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5D65E37E-1D4B-416E-B24C-05198CAE552C}" type="datetime1">
              <a:rPr lang="zh-CN" altLang="en-US"/>
              <a:pPr/>
              <a:t>2021/7/21</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66BE9D9F-9427-4019-A4B5-A037CC3C312D}" type="slidenum">
              <a:rPr lang="zh-CN" altLang="en-US"/>
              <a:pPr/>
              <a:t>‹#›</a:t>
            </a:fld>
            <a:endParaRPr lang="zh-CN" alt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CA6EFB63-AEF0-4497-859B-ABA5DE10A4ED}" type="datetime1">
              <a:rPr lang="zh-CN" altLang="en-US"/>
              <a:pPr/>
              <a:t>2021/7/21</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738ED6C9-193C-4F80-BB6D-F9BA966BC90D}" type="slidenum">
              <a:rPr lang="zh-CN" altLang="en-US"/>
              <a:pPr/>
              <a:t>‹#›</a:t>
            </a:fld>
            <a:endParaRPr lang="zh-CN" alt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6A4EB7B4-0D69-4DDC-AE26-F7F9ECA3A915}" type="datetime1">
              <a:rPr lang="zh-CN" altLang="en-US"/>
              <a:pPr/>
              <a:t>2021/7/21</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15CF1BE6-4C31-4A36-B918-99143AD5216E}" type="slidenum">
              <a:rPr lang="zh-CN" altLang="en-US"/>
              <a:pPr/>
              <a:t>‹#›</a:t>
            </a:fld>
            <a:endParaRPr lang="zh-CN" alt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6FAED623-507B-426B-B74F-645CFF738C22}"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D05B859D-C59E-4A03-B602-B465A546A751}" type="slidenum">
              <a:rPr lang="zh-CN" altLang="en-US"/>
              <a:pPr/>
              <a:t>‹#›</a:t>
            </a:fld>
            <a:endParaRPr lang="zh-CN" alt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87DB9DA6-EC44-49CF-99ED-FF7CAE376BC5}"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9507A708-0384-43CB-8AAD-6425F9B4C349}" type="slidenum">
              <a:rPr lang="zh-CN" altLang="en-US"/>
              <a:pPr/>
              <a:t>‹#›</a:t>
            </a:fld>
            <a:endParaRPr lang="zh-CN" alt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E78AD44F-8860-4047-9AAB-A440FE773B9E}"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538DEF17-0824-4724-9FB1-C2E00B6DC706}" type="slidenum">
              <a:rPr lang="zh-CN" altLang="en-US"/>
              <a:pPr/>
              <a:t>‹#›</a:t>
            </a:fld>
            <a:endParaRPr lang="zh-CN" alt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488950"/>
            <a:ext cx="1543050" cy="83597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488950"/>
            <a:ext cx="4476750" cy="83597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429C469C-6FA6-487A-A90D-BE3CA9B2341D}" type="datetime1">
              <a:rPr lang="zh-CN" altLang="en-US"/>
              <a:pPr/>
              <a:t>2021/7/21</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E5E1950A-7345-4E9E-B4AE-72E237446561}"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02ACF1A9-EB8F-44C3-B254-805DA81F6546}" type="datetime1">
              <a:rPr lang="zh-CN" altLang="en-US"/>
              <a:pPr/>
              <a:t>2021/7/21</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A78097CA-905A-4A69-9D37-39985AEEBE1E}"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ounded Rectangle 13"/>
          <p:cNvSpPr>
            <a:spLocks noChangeArrowheads="1"/>
          </p:cNvSpPr>
          <p:nvPr/>
        </p:nvSpPr>
        <p:spPr bwMode="auto">
          <a:xfrm>
            <a:off x="171450" y="330200"/>
            <a:ext cx="6521450" cy="3565525"/>
          </a:xfrm>
          <a:prstGeom prst="roundRect">
            <a:avLst>
              <a:gd name="adj" fmla="val 3361"/>
            </a:avLst>
          </a:prstGeom>
          <a:gradFill rotWithShape="0">
            <a:gsLst>
              <a:gs pos="0">
                <a:srgbClr val="0293E0"/>
              </a:gs>
              <a:gs pos="89999">
                <a:srgbClr val="83D3FE"/>
              </a:gs>
              <a:gs pos="100000">
                <a:srgbClr val="83D3FE"/>
              </a:gs>
            </a:gsLst>
            <a:lin ang="5400000"/>
          </a:gradFill>
          <a:ln w="9525">
            <a:noFill/>
            <a:round/>
            <a:headEnd/>
            <a:tailEnd/>
          </a:ln>
        </p:spPr>
        <p:txBody>
          <a:bodyPr anchor="ctr"/>
          <a:lstStyle/>
          <a:p>
            <a:pPr algn="ctr"/>
            <a:endParaRPr lang="en-US">
              <a:solidFill>
                <a:srgbClr val="FFFFFF"/>
              </a:solidFill>
              <a:latin typeface="Candara" pitchFamily="34" charset="0"/>
            </a:endParaRPr>
          </a:p>
        </p:txBody>
      </p:sp>
      <p:grpSp>
        <p:nvGrpSpPr>
          <p:cNvPr id="1027" name="Group 3"/>
          <p:cNvGrpSpPr>
            <a:grpSpLocks/>
          </p:cNvGrpSpPr>
          <p:nvPr/>
        </p:nvGrpSpPr>
        <p:grpSpPr bwMode="auto">
          <a:xfrm>
            <a:off x="158750" y="2425700"/>
            <a:ext cx="6542088" cy="1920875"/>
            <a:chOff x="0" y="0"/>
            <a:chExt cx="13027839" cy="1892300"/>
          </a:xfrm>
        </p:grpSpPr>
        <p:sp>
          <p:nvSpPr>
            <p:cNvPr id="1028" name="Freeform 14"/>
            <p:cNvSpPr>
              <a:spLocks/>
            </p:cNvSpPr>
            <p:nvPr/>
          </p:nvSpPr>
          <p:spPr bwMode="auto">
            <a:xfrm>
              <a:off x="8715376" y="206375"/>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8999"/>
              </a:schemeClr>
            </a:solidFill>
            <a:ln w="9525">
              <a:noFill/>
              <a:round/>
              <a:headEnd/>
              <a:tailEnd/>
            </a:ln>
          </p:spPr>
          <p:txBody>
            <a:bodyPr/>
            <a:lstStyle/>
            <a:p>
              <a:endParaRPr lang="zh-CN" altLang="en-US"/>
            </a:p>
          </p:txBody>
        </p:sp>
        <p:sp>
          <p:nvSpPr>
            <p:cNvPr id="1029" name="Freeform 18"/>
            <p:cNvSpPr>
              <a:spLocks/>
            </p:cNvSpPr>
            <p:nvPr/>
          </p:nvSpPr>
          <p:spPr bwMode="auto">
            <a:xfrm>
              <a:off x="3595688" y="23812"/>
              <a:ext cx="8280401" cy="1209675"/>
            </a:xfrm>
            <a:custGeom>
              <a:avLst/>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CN" altLang="en-US"/>
            </a:p>
          </p:txBody>
        </p:sp>
        <p:sp>
          <p:nvSpPr>
            <p:cNvPr id="1030" name="Freeform 22"/>
            <p:cNvSpPr>
              <a:spLocks/>
            </p:cNvSpPr>
            <p:nvPr/>
          </p:nvSpPr>
          <p:spPr bwMode="auto">
            <a:xfrm>
              <a:off x="3908426" y="41275"/>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p:spPr>
          <p:txBody>
            <a:bodyPr/>
            <a:lstStyle/>
            <a:p>
              <a:endParaRPr lang="zh-CN" altLang="en-US"/>
            </a:p>
          </p:txBody>
        </p:sp>
        <p:sp>
          <p:nvSpPr>
            <p:cNvPr id="1031" name="Freeform 26"/>
            <p:cNvSpPr>
              <a:spLocks/>
            </p:cNvSpPr>
            <p:nvPr/>
          </p:nvSpPr>
          <p:spPr bwMode="auto">
            <a:xfrm>
              <a:off x="8061326" y="22225"/>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p:spPr>
          <p:txBody>
            <a:bodyPr/>
            <a:lstStyle/>
            <a:p>
              <a:endParaRPr lang="zh-CN" altLang="en-US"/>
            </a:p>
          </p:txBody>
        </p:sp>
        <p:sp useBgFill="1">
          <p:nvSpPr>
            <p:cNvPr id="1032" name="Freeform 10"/>
            <p:cNvSpPr>
              <a:spLocks/>
            </p:cNvSpPr>
            <p:nvPr/>
          </p:nvSpPr>
          <p:spPr bwMode="auto">
            <a:xfrm>
              <a:off x="0" y="0"/>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CN" altLang="en-US"/>
            </a:p>
          </p:txBody>
        </p:sp>
      </p:grpSp>
      <p:sp>
        <p:nvSpPr>
          <p:cNvPr id="1033" name="Title Placeholder 1"/>
          <p:cNvSpPr>
            <a:spLocks noGrp="1" noChangeArrowheads="1"/>
          </p:cNvSpPr>
          <p:nvPr>
            <p:ph type="title"/>
          </p:nvPr>
        </p:nvSpPr>
        <p:spPr bwMode="auto">
          <a:xfrm>
            <a:off x="342900" y="488950"/>
            <a:ext cx="6172200" cy="1809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34" name="Date Placeholder 3"/>
          <p:cNvSpPr>
            <a:spLocks noGrp="1" noChangeArrowheads="1"/>
          </p:cNvSpPr>
          <p:nvPr>
            <p:ph type="dt" sz="half" idx="2"/>
          </p:nvPr>
        </p:nvSpPr>
        <p:spPr bwMode="auto">
          <a:xfrm>
            <a:off x="3873500" y="9028113"/>
            <a:ext cx="2840038"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fld id="{829539B7-D481-4519-BF60-8BEA596A9516}" type="datetime1">
              <a:rPr lang="zh-CN" altLang="en-US"/>
              <a:pPr/>
              <a:t>2021/7/21</a:t>
            </a:fld>
            <a:endParaRPr lang="zh-CN" altLang="en-US"/>
          </a:p>
        </p:txBody>
      </p:sp>
      <p:sp>
        <p:nvSpPr>
          <p:cNvPr id="1035" name="Footer Placeholder 4"/>
          <p:cNvSpPr>
            <a:spLocks noGrp="1" noChangeArrowheads="1"/>
          </p:cNvSpPr>
          <p:nvPr>
            <p:ph type="ftr" sz="quarter" idx="3"/>
          </p:nvPr>
        </p:nvSpPr>
        <p:spPr bwMode="auto">
          <a:xfrm>
            <a:off x="144463" y="9028113"/>
            <a:ext cx="2840037"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endParaRPr lang="zh-CN" altLang="en-US"/>
          </a:p>
        </p:txBody>
      </p:sp>
      <p:sp>
        <p:nvSpPr>
          <p:cNvPr id="1036" name="Slide Number Placeholder 5"/>
          <p:cNvSpPr>
            <a:spLocks noGrp="1" noChangeArrowheads="1"/>
          </p:cNvSpPr>
          <p:nvPr>
            <p:ph type="sldNum" sz="quarter" idx="4"/>
          </p:nvPr>
        </p:nvSpPr>
        <p:spPr bwMode="auto">
          <a:xfrm>
            <a:off x="2994025" y="9028113"/>
            <a:ext cx="869950"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31093A46-7846-4CC9-A77D-655FA73CC74B}" type="slidenum">
              <a:rPr lang="zh-CN" altLang="en-US"/>
              <a:pPr/>
              <a:t>‹#›</a:t>
            </a:fld>
            <a:endParaRPr lang="zh-CN" altLang="en-US"/>
          </a:p>
        </p:txBody>
      </p:sp>
      <p:sp>
        <p:nvSpPr>
          <p:cNvPr id="1037" name="Text Placeholder 2"/>
          <p:cNvSpPr>
            <a:spLocks noGrp="1" noChangeArrowheads="1"/>
          </p:cNvSpPr>
          <p:nvPr>
            <p:ph type="body" idx="1"/>
          </p:nvPr>
        </p:nvSpPr>
        <p:spPr bwMode="auto">
          <a:xfrm>
            <a:off x="654050" y="3863975"/>
            <a:ext cx="5556250" cy="4984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华文新魏" pitchFamily="2" charset="-122"/>
        </a:defRPr>
      </a:lvl2pPr>
      <a:lvl3pPr algn="ctr" rtl="0" eaLnBrk="0" fontAlgn="base" hangingPunct="0">
        <a:spcBef>
          <a:spcPct val="0"/>
        </a:spcBef>
        <a:spcAft>
          <a:spcPct val="0"/>
        </a:spcAft>
        <a:defRPr sz="4400">
          <a:solidFill>
            <a:srgbClr val="FFFFFF"/>
          </a:solidFill>
          <a:latin typeface="Candara" pitchFamily="34" charset="0"/>
          <a:ea typeface="华文新魏" pitchFamily="2" charset="-122"/>
        </a:defRPr>
      </a:lvl3pPr>
      <a:lvl4pPr algn="ctr" rtl="0" eaLnBrk="0" fontAlgn="base" hangingPunct="0">
        <a:spcBef>
          <a:spcPct val="0"/>
        </a:spcBef>
        <a:spcAft>
          <a:spcPct val="0"/>
        </a:spcAft>
        <a:defRPr sz="4400">
          <a:solidFill>
            <a:srgbClr val="FFFFFF"/>
          </a:solidFill>
          <a:latin typeface="Candara" pitchFamily="34" charset="0"/>
          <a:ea typeface="华文新魏" pitchFamily="2" charset="-122"/>
        </a:defRPr>
      </a:lvl4pPr>
      <a:lvl5pPr algn="ctr" rtl="0" eaLnBrk="0" fontAlgn="base" hangingPunct="0">
        <a:spcBef>
          <a:spcPct val="0"/>
        </a:spcBef>
        <a:spcAft>
          <a:spcPct val="0"/>
        </a:spcAft>
        <a:defRPr sz="4400">
          <a:solidFill>
            <a:srgbClr val="FFFFFF"/>
          </a:solidFill>
          <a:latin typeface="Candara" pitchFamily="34" charset="0"/>
          <a:ea typeface="华文新魏" pitchFamily="2" charset="-122"/>
        </a:defRPr>
      </a:lvl5pPr>
      <a:lvl6pPr marL="457200" algn="ctr" rtl="0" eaLnBrk="0" fontAlgn="base" hangingPunct="0">
        <a:spcBef>
          <a:spcPct val="0"/>
        </a:spcBef>
        <a:spcAft>
          <a:spcPct val="0"/>
        </a:spcAft>
        <a:defRPr sz="4400">
          <a:solidFill>
            <a:srgbClr val="FFFFFF"/>
          </a:solidFill>
          <a:latin typeface="Candara" pitchFamily="34" charset="0"/>
          <a:ea typeface="华文新魏" pitchFamily="2" charset="-122"/>
        </a:defRPr>
      </a:lvl6pPr>
      <a:lvl7pPr marL="914400" algn="ctr" rtl="0" eaLnBrk="0" fontAlgn="base" hangingPunct="0">
        <a:spcBef>
          <a:spcPct val="0"/>
        </a:spcBef>
        <a:spcAft>
          <a:spcPct val="0"/>
        </a:spcAft>
        <a:defRPr sz="4400">
          <a:solidFill>
            <a:srgbClr val="FFFFFF"/>
          </a:solidFill>
          <a:latin typeface="Candara" pitchFamily="34" charset="0"/>
          <a:ea typeface="华文新魏" pitchFamily="2" charset="-122"/>
        </a:defRPr>
      </a:lvl7pPr>
      <a:lvl8pPr marL="1371600" algn="ctr" rtl="0" eaLnBrk="0" fontAlgn="base" hangingPunct="0">
        <a:spcBef>
          <a:spcPct val="0"/>
        </a:spcBef>
        <a:spcAft>
          <a:spcPct val="0"/>
        </a:spcAft>
        <a:defRPr sz="4400">
          <a:solidFill>
            <a:srgbClr val="FFFFFF"/>
          </a:solidFill>
          <a:latin typeface="Candara" pitchFamily="34" charset="0"/>
          <a:ea typeface="华文新魏" pitchFamily="2" charset="-122"/>
        </a:defRPr>
      </a:lvl8pPr>
      <a:lvl9pPr marL="1828800" algn="ctr" rtl="0" eaLnBrk="0" fontAlgn="base" hangingPunct="0">
        <a:spcBef>
          <a:spcPct val="0"/>
        </a:spcBef>
        <a:spcAft>
          <a:spcPct val="0"/>
        </a:spcAft>
        <a:defRPr sz="4400">
          <a:solidFill>
            <a:srgbClr val="FFFFFF"/>
          </a:solidFill>
          <a:latin typeface="Candara" pitchFamily="34" charset="0"/>
          <a:ea typeface="华文新魏" pitchFamily="2" charset="-122"/>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ounded Rectangle 15"/>
          <p:cNvSpPr>
            <a:spLocks noChangeArrowheads="1"/>
          </p:cNvSpPr>
          <p:nvPr/>
        </p:nvSpPr>
        <p:spPr bwMode="auto">
          <a:xfrm>
            <a:off x="171450" y="330200"/>
            <a:ext cx="6521450" cy="8716963"/>
          </a:xfrm>
          <a:prstGeom prst="roundRect">
            <a:avLst>
              <a:gd name="adj" fmla="val 1273"/>
            </a:avLst>
          </a:prstGeom>
          <a:gradFill rotWithShape="0">
            <a:gsLst>
              <a:gs pos="0">
                <a:srgbClr val="0293E0"/>
              </a:gs>
              <a:gs pos="100000">
                <a:srgbClr val="83D3FE"/>
              </a:gs>
            </a:gsLst>
            <a:lin ang="5400000"/>
          </a:gradFill>
          <a:ln w="9525">
            <a:noFill/>
            <a:round/>
            <a:headEnd/>
            <a:tailEnd/>
          </a:ln>
        </p:spPr>
        <p:txBody>
          <a:bodyPr anchor="ctr"/>
          <a:lstStyle/>
          <a:p>
            <a:pPr algn="ctr"/>
            <a:endParaRPr lang="en-US">
              <a:solidFill>
                <a:srgbClr val="FFFFFF"/>
              </a:solidFill>
              <a:latin typeface="Candara" pitchFamily="34" charset="0"/>
            </a:endParaRPr>
          </a:p>
        </p:txBody>
      </p:sp>
      <p:grpSp>
        <p:nvGrpSpPr>
          <p:cNvPr id="2051" name="Group 3"/>
          <p:cNvGrpSpPr>
            <a:grpSpLocks/>
          </p:cNvGrpSpPr>
          <p:nvPr/>
        </p:nvGrpSpPr>
        <p:grpSpPr bwMode="auto">
          <a:xfrm>
            <a:off x="158750" y="7732713"/>
            <a:ext cx="6542088" cy="1924050"/>
            <a:chOff x="0" y="0"/>
            <a:chExt cx="13011150" cy="1892300"/>
          </a:xfrm>
        </p:grpSpPr>
        <p:sp>
          <p:nvSpPr>
            <p:cNvPr id="2052" name="Freeform 14"/>
            <p:cNvSpPr>
              <a:spLocks/>
            </p:cNvSpPr>
            <p:nvPr/>
          </p:nvSpPr>
          <p:spPr bwMode="auto">
            <a:xfrm>
              <a:off x="8715375" y="206375"/>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8999"/>
              </a:schemeClr>
            </a:solidFill>
            <a:ln w="9525">
              <a:noFill/>
              <a:round/>
              <a:headEnd/>
              <a:tailEnd/>
            </a:ln>
          </p:spPr>
          <p:txBody>
            <a:bodyPr/>
            <a:lstStyle/>
            <a:p>
              <a:endParaRPr lang="zh-CN" altLang="en-US"/>
            </a:p>
          </p:txBody>
        </p:sp>
        <p:sp>
          <p:nvSpPr>
            <p:cNvPr id="2053" name="Freeform 18"/>
            <p:cNvSpPr>
              <a:spLocks/>
            </p:cNvSpPr>
            <p:nvPr/>
          </p:nvSpPr>
          <p:spPr bwMode="auto">
            <a:xfrm>
              <a:off x="3595687" y="23812"/>
              <a:ext cx="8280401" cy="1209675"/>
            </a:xfrm>
            <a:custGeom>
              <a:avLst/>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CN" altLang="en-US"/>
            </a:p>
          </p:txBody>
        </p:sp>
        <p:sp>
          <p:nvSpPr>
            <p:cNvPr id="2054" name="Freeform 22"/>
            <p:cNvSpPr>
              <a:spLocks/>
            </p:cNvSpPr>
            <p:nvPr/>
          </p:nvSpPr>
          <p:spPr bwMode="auto">
            <a:xfrm>
              <a:off x="3908425" y="41275"/>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p:spPr>
          <p:txBody>
            <a:bodyPr/>
            <a:lstStyle/>
            <a:p>
              <a:endParaRPr lang="zh-CN" altLang="en-US"/>
            </a:p>
          </p:txBody>
        </p:sp>
        <p:sp>
          <p:nvSpPr>
            <p:cNvPr id="2055" name="Freeform 26"/>
            <p:cNvSpPr>
              <a:spLocks/>
            </p:cNvSpPr>
            <p:nvPr/>
          </p:nvSpPr>
          <p:spPr bwMode="auto">
            <a:xfrm>
              <a:off x="8061325" y="22225"/>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p:spPr>
          <p:txBody>
            <a:bodyPr/>
            <a:lstStyle/>
            <a:p>
              <a:endParaRPr lang="zh-CN" altLang="en-US"/>
            </a:p>
          </p:txBody>
        </p:sp>
        <p:sp useBgFill="1">
          <p:nvSpPr>
            <p:cNvPr id="2056" name="Freeform 10"/>
            <p:cNvSpPr>
              <a:spLocks/>
            </p:cNvSpPr>
            <p:nvPr/>
          </p:nvSpPr>
          <p:spPr bwMode="auto">
            <a:xfrm>
              <a:off x="0" y="0"/>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CN" altLang="en-US"/>
            </a:p>
          </p:txBody>
        </p:sp>
      </p:grpSp>
      <p:sp>
        <p:nvSpPr>
          <p:cNvPr id="2057" name="Title Placeholder 1"/>
          <p:cNvSpPr>
            <a:spLocks noGrp="1" noChangeArrowheads="1"/>
          </p:cNvSpPr>
          <p:nvPr>
            <p:ph type="title"/>
          </p:nvPr>
        </p:nvSpPr>
        <p:spPr bwMode="auto">
          <a:xfrm>
            <a:off x="342900" y="488950"/>
            <a:ext cx="6172200" cy="1809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2058" name="Text Placeholder 2"/>
          <p:cNvSpPr>
            <a:spLocks noGrp="1" noChangeArrowheads="1"/>
          </p:cNvSpPr>
          <p:nvPr>
            <p:ph type="body" idx="1"/>
          </p:nvPr>
        </p:nvSpPr>
        <p:spPr bwMode="auto">
          <a:xfrm>
            <a:off x="654050" y="3863975"/>
            <a:ext cx="5556250" cy="4984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2059" name="Date Placeholder 3"/>
          <p:cNvSpPr>
            <a:spLocks noGrp="1" noChangeArrowheads="1"/>
          </p:cNvSpPr>
          <p:nvPr>
            <p:ph type="dt" sz="half" idx="2"/>
          </p:nvPr>
        </p:nvSpPr>
        <p:spPr bwMode="auto">
          <a:xfrm>
            <a:off x="3873500" y="9028113"/>
            <a:ext cx="2840038"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fld id="{25919649-F626-418A-AE42-7CA4053F6A54}" type="datetime1">
              <a:rPr lang="zh-CN" altLang="en-US"/>
              <a:pPr/>
              <a:t>2021/7/21</a:t>
            </a:fld>
            <a:endParaRPr lang="zh-CN" altLang="en-US"/>
          </a:p>
        </p:txBody>
      </p:sp>
      <p:sp>
        <p:nvSpPr>
          <p:cNvPr id="2060" name="Footer Placeholder 4"/>
          <p:cNvSpPr>
            <a:spLocks noGrp="1" noChangeArrowheads="1"/>
          </p:cNvSpPr>
          <p:nvPr>
            <p:ph type="ftr" sz="quarter" idx="3"/>
          </p:nvPr>
        </p:nvSpPr>
        <p:spPr bwMode="auto">
          <a:xfrm>
            <a:off x="144463" y="9028113"/>
            <a:ext cx="2840037"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endParaRPr lang="zh-CN" altLang="en-US"/>
          </a:p>
        </p:txBody>
      </p:sp>
      <p:sp>
        <p:nvSpPr>
          <p:cNvPr id="2061" name="Slide Number Placeholder 5"/>
          <p:cNvSpPr>
            <a:spLocks noGrp="1" noChangeArrowheads="1"/>
          </p:cNvSpPr>
          <p:nvPr>
            <p:ph type="sldNum" sz="quarter" idx="4"/>
          </p:nvPr>
        </p:nvSpPr>
        <p:spPr bwMode="auto">
          <a:xfrm>
            <a:off x="2994025" y="9028113"/>
            <a:ext cx="869950"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6A52661A-6DB1-47DC-8D9D-5B707D5F63FF}"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华文新魏" pitchFamily="2" charset="-122"/>
        </a:defRPr>
      </a:lvl2pPr>
      <a:lvl3pPr algn="ctr" rtl="0" eaLnBrk="0" fontAlgn="base" hangingPunct="0">
        <a:spcBef>
          <a:spcPct val="0"/>
        </a:spcBef>
        <a:spcAft>
          <a:spcPct val="0"/>
        </a:spcAft>
        <a:defRPr sz="4400">
          <a:solidFill>
            <a:srgbClr val="FFFFFF"/>
          </a:solidFill>
          <a:latin typeface="Candara" pitchFamily="34" charset="0"/>
          <a:ea typeface="华文新魏" pitchFamily="2" charset="-122"/>
        </a:defRPr>
      </a:lvl3pPr>
      <a:lvl4pPr algn="ctr" rtl="0" eaLnBrk="0" fontAlgn="base" hangingPunct="0">
        <a:spcBef>
          <a:spcPct val="0"/>
        </a:spcBef>
        <a:spcAft>
          <a:spcPct val="0"/>
        </a:spcAft>
        <a:defRPr sz="4400">
          <a:solidFill>
            <a:srgbClr val="FFFFFF"/>
          </a:solidFill>
          <a:latin typeface="Candara" pitchFamily="34" charset="0"/>
          <a:ea typeface="华文新魏" pitchFamily="2" charset="-122"/>
        </a:defRPr>
      </a:lvl4pPr>
      <a:lvl5pPr algn="ctr" rtl="0" eaLnBrk="0" fontAlgn="base" hangingPunct="0">
        <a:spcBef>
          <a:spcPct val="0"/>
        </a:spcBef>
        <a:spcAft>
          <a:spcPct val="0"/>
        </a:spcAft>
        <a:defRPr sz="4400">
          <a:solidFill>
            <a:srgbClr val="FFFFFF"/>
          </a:solidFill>
          <a:latin typeface="Candara" pitchFamily="34" charset="0"/>
          <a:ea typeface="华文新魏" pitchFamily="2" charset="-122"/>
        </a:defRPr>
      </a:lvl5pPr>
      <a:lvl6pPr marL="457200" algn="ctr" rtl="0" eaLnBrk="0" fontAlgn="base" hangingPunct="0">
        <a:spcBef>
          <a:spcPct val="0"/>
        </a:spcBef>
        <a:spcAft>
          <a:spcPct val="0"/>
        </a:spcAft>
        <a:defRPr sz="4400">
          <a:solidFill>
            <a:srgbClr val="FFFFFF"/>
          </a:solidFill>
          <a:latin typeface="Candara" pitchFamily="34" charset="0"/>
          <a:ea typeface="华文新魏" pitchFamily="2" charset="-122"/>
        </a:defRPr>
      </a:lvl6pPr>
      <a:lvl7pPr marL="914400" algn="ctr" rtl="0" eaLnBrk="0" fontAlgn="base" hangingPunct="0">
        <a:spcBef>
          <a:spcPct val="0"/>
        </a:spcBef>
        <a:spcAft>
          <a:spcPct val="0"/>
        </a:spcAft>
        <a:defRPr sz="4400">
          <a:solidFill>
            <a:srgbClr val="FFFFFF"/>
          </a:solidFill>
          <a:latin typeface="Candara" pitchFamily="34" charset="0"/>
          <a:ea typeface="华文新魏" pitchFamily="2" charset="-122"/>
        </a:defRPr>
      </a:lvl7pPr>
      <a:lvl8pPr marL="1371600" algn="ctr" rtl="0" eaLnBrk="0" fontAlgn="base" hangingPunct="0">
        <a:spcBef>
          <a:spcPct val="0"/>
        </a:spcBef>
        <a:spcAft>
          <a:spcPct val="0"/>
        </a:spcAft>
        <a:defRPr sz="4400">
          <a:solidFill>
            <a:srgbClr val="FFFFFF"/>
          </a:solidFill>
          <a:latin typeface="Candara" pitchFamily="34" charset="0"/>
          <a:ea typeface="华文新魏" pitchFamily="2" charset="-122"/>
        </a:defRPr>
      </a:lvl8pPr>
      <a:lvl9pPr marL="1828800" algn="ctr" rtl="0" eaLnBrk="0" fontAlgn="base" hangingPunct="0">
        <a:spcBef>
          <a:spcPct val="0"/>
        </a:spcBef>
        <a:spcAft>
          <a:spcPct val="0"/>
        </a:spcAft>
        <a:defRPr sz="4400">
          <a:solidFill>
            <a:srgbClr val="FFFFFF"/>
          </a:solidFill>
          <a:latin typeface="Candara" pitchFamily="34" charset="0"/>
          <a:ea typeface="华文新魏" pitchFamily="2" charset="-122"/>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ounded Rectangle 13"/>
          <p:cNvSpPr>
            <a:spLocks noChangeArrowheads="1"/>
          </p:cNvSpPr>
          <p:nvPr/>
        </p:nvSpPr>
        <p:spPr bwMode="auto">
          <a:xfrm>
            <a:off x="171450" y="330200"/>
            <a:ext cx="6521450" cy="6842125"/>
          </a:xfrm>
          <a:prstGeom prst="roundRect">
            <a:avLst>
              <a:gd name="adj" fmla="val 1273"/>
            </a:avLst>
          </a:prstGeom>
          <a:gradFill rotWithShape="0">
            <a:gsLst>
              <a:gs pos="0">
                <a:srgbClr val="0293E0"/>
              </a:gs>
              <a:gs pos="100000">
                <a:srgbClr val="83D3FE"/>
              </a:gs>
            </a:gsLst>
            <a:lin ang="5400000"/>
          </a:gradFill>
          <a:ln w="9525">
            <a:noFill/>
            <a:round/>
            <a:headEnd/>
            <a:tailEnd/>
          </a:ln>
        </p:spPr>
        <p:txBody>
          <a:bodyPr anchor="ctr"/>
          <a:lstStyle/>
          <a:p>
            <a:pPr algn="ctr"/>
            <a:endParaRPr lang="en-US">
              <a:solidFill>
                <a:srgbClr val="FFFFFF"/>
              </a:solidFill>
              <a:latin typeface="Candara" pitchFamily="34" charset="0"/>
            </a:endParaRPr>
          </a:p>
        </p:txBody>
      </p:sp>
      <p:sp>
        <p:nvSpPr>
          <p:cNvPr id="3075" name="Freeform 14"/>
          <p:cNvSpPr>
            <a:spLocks/>
          </p:cNvSpPr>
          <p:nvPr/>
        </p:nvSpPr>
        <p:spPr bwMode="auto">
          <a:xfrm>
            <a:off x="4535488" y="6072188"/>
            <a:ext cx="2157412" cy="1030287"/>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8999"/>
            </a:schemeClr>
          </a:solidFill>
          <a:ln w="9525">
            <a:noFill/>
            <a:round/>
            <a:headEnd/>
            <a:tailEnd/>
          </a:ln>
        </p:spPr>
        <p:txBody>
          <a:bodyPr/>
          <a:lstStyle/>
          <a:p>
            <a:endParaRPr lang="zh-CN" altLang="en-US"/>
          </a:p>
        </p:txBody>
      </p:sp>
      <p:sp>
        <p:nvSpPr>
          <p:cNvPr id="3076" name="Freeform 18"/>
          <p:cNvSpPr>
            <a:spLocks/>
          </p:cNvSpPr>
          <p:nvPr/>
        </p:nvSpPr>
        <p:spPr bwMode="auto">
          <a:xfrm>
            <a:off x="1963738" y="5886450"/>
            <a:ext cx="4159250" cy="1228725"/>
          </a:xfrm>
          <a:custGeom>
            <a:avLst/>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CN" altLang="en-US"/>
          </a:p>
        </p:txBody>
      </p:sp>
      <p:sp>
        <p:nvSpPr>
          <p:cNvPr id="3077" name="Freeform 22"/>
          <p:cNvSpPr>
            <a:spLocks/>
          </p:cNvSpPr>
          <p:nvPr/>
        </p:nvSpPr>
        <p:spPr bwMode="auto">
          <a:xfrm>
            <a:off x="2120900" y="5903913"/>
            <a:ext cx="4102100" cy="1119187"/>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p:spPr>
        <p:txBody>
          <a:bodyPr/>
          <a:lstStyle/>
          <a:p>
            <a:endParaRPr lang="zh-CN" altLang="en-US"/>
          </a:p>
        </p:txBody>
      </p:sp>
      <p:sp>
        <p:nvSpPr>
          <p:cNvPr id="3078" name="Freeform 26"/>
          <p:cNvSpPr>
            <a:spLocks/>
          </p:cNvSpPr>
          <p:nvPr/>
        </p:nvSpPr>
        <p:spPr bwMode="auto">
          <a:xfrm>
            <a:off x="4206875" y="5884863"/>
            <a:ext cx="2481263" cy="94138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p:spPr>
        <p:txBody>
          <a:bodyPr/>
          <a:lstStyle/>
          <a:p>
            <a:endParaRPr lang="zh-CN" altLang="en-US"/>
          </a:p>
        </p:txBody>
      </p:sp>
      <p:sp useBgFill="1">
        <p:nvSpPr>
          <p:cNvPr id="3079" name="Freeform 10"/>
          <p:cNvSpPr>
            <a:spLocks/>
          </p:cNvSpPr>
          <p:nvPr/>
        </p:nvSpPr>
        <p:spPr bwMode="auto">
          <a:xfrm>
            <a:off x="158750" y="5862638"/>
            <a:ext cx="6542088" cy="192087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CN" altLang="en-US"/>
          </a:p>
        </p:txBody>
      </p:sp>
      <p:sp>
        <p:nvSpPr>
          <p:cNvPr id="3080" name="Title Placeholder 1"/>
          <p:cNvSpPr>
            <a:spLocks noGrp="1" noChangeArrowheads="1"/>
          </p:cNvSpPr>
          <p:nvPr>
            <p:ph type="title"/>
          </p:nvPr>
        </p:nvSpPr>
        <p:spPr bwMode="auto">
          <a:xfrm>
            <a:off x="342900" y="488950"/>
            <a:ext cx="6172200" cy="1809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3081" name="Text Placeholder 2"/>
          <p:cNvSpPr>
            <a:spLocks noGrp="1" noChangeArrowheads="1"/>
          </p:cNvSpPr>
          <p:nvPr>
            <p:ph type="body" idx="1"/>
          </p:nvPr>
        </p:nvSpPr>
        <p:spPr bwMode="auto">
          <a:xfrm>
            <a:off x="654050" y="3863975"/>
            <a:ext cx="5556250" cy="4984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3082" name="Date Placeholder 3"/>
          <p:cNvSpPr>
            <a:spLocks noGrp="1" noChangeArrowheads="1"/>
          </p:cNvSpPr>
          <p:nvPr>
            <p:ph type="dt" sz="half" idx="2"/>
          </p:nvPr>
        </p:nvSpPr>
        <p:spPr bwMode="auto">
          <a:xfrm>
            <a:off x="3873500" y="9028113"/>
            <a:ext cx="2840038"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fld id="{A52ED62C-A728-4FA1-9DA8-1568159517BE}" type="datetime1">
              <a:rPr lang="zh-CN" altLang="en-US"/>
              <a:pPr/>
              <a:t>2021/7/21</a:t>
            </a:fld>
            <a:endParaRPr lang="zh-CN" altLang="en-US"/>
          </a:p>
        </p:txBody>
      </p:sp>
      <p:sp>
        <p:nvSpPr>
          <p:cNvPr id="3083" name="Footer Placeholder 4"/>
          <p:cNvSpPr>
            <a:spLocks noGrp="1" noChangeArrowheads="1"/>
          </p:cNvSpPr>
          <p:nvPr>
            <p:ph type="ftr" sz="quarter" idx="3"/>
          </p:nvPr>
        </p:nvSpPr>
        <p:spPr bwMode="auto">
          <a:xfrm>
            <a:off x="144463" y="9028113"/>
            <a:ext cx="2840037"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endParaRPr lang="zh-CN" altLang="en-US"/>
          </a:p>
        </p:txBody>
      </p:sp>
      <p:sp>
        <p:nvSpPr>
          <p:cNvPr id="3084" name="Slide Number Placeholder 5"/>
          <p:cNvSpPr>
            <a:spLocks noGrp="1" noChangeArrowheads="1"/>
          </p:cNvSpPr>
          <p:nvPr>
            <p:ph type="sldNum" sz="quarter" idx="4"/>
          </p:nvPr>
        </p:nvSpPr>
        <p:spPr bwMode="auto">
          <a:xfrm>
            <a:off x="2994025" y="9028113"/>
            <a:ext cx="869950"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79AA8FC6-4F21-4067-8A25-3690B0A3BC64}"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4151" r:id="rId1"/>
    <p:sldLayoutId id="214748415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华文新魏" pitchFamily="2" charset="-122"/>
        </a:defRPr>
      </a:lvl2pPr>
      <a:lvl3pPr algn="ctr" rtl="0" eaLnBrk="0" fontAlgn="base" hangingPunct="0">
        <a:spcBef>
          <a:spcPct val="0"/>
        </a:spcBef>
        <a:spcAft>
          <a:spcPct val="0"/>
        </a:spcAft>
        <a:defRPr sz="4400">
          <a:solidFill>
            <a:srgbClr val="FFFFFF"/>
          </a:solidFill>
          <a:latin typeface="Candara" pitchFamily="34" charset="0"/>
          <a:ea typeface="华文新魏" pitchFamily="2" charset="-122"/>
        </a:defRPr>
      </a:lvl3pPr>
      <a:lvl4pPr algn="ctr" rtl="0" eaLnBrk="0" fontAlgn="base" hangingPunct="0">
        <a:spcBef>
          <a:spcPct val="0"/>
        </a:spcBef>
        <a:spcAft>
          <a:spcPct val="0"/>
        </a:spcAft>
        <a:defRPr sz="4400">
          <a:solidFill>
            <a:srgbClr val="FFFFFF"/>
          </a:solidFill>
          <a:latin typeface="Candara" pitchFamily="34" charset="0"/>
          <a:ea typeface="华文新魏" pitchFamily="2" charset="-122"/>
        </a:defRPr>
      </a:lvl4pPr>
      <a:lvl5pPr algn="ctr" rtl="0" eaLnBrk="0" fontAlgn="base" hangingPunct="0">
        <a:spcBef>
          <a:spcPct val="0"/>
        </a:spcBef>
        <a:spcAft>
          <a:spcPct val="0"/>
        </a:spcAft>
        <a:defRPr sz="4400">
          <a:solidFill>
            <a:srgbClr val="FFFFFF"/>
          </a:solidFill>
          <a:latin typeface="Candara" pitchFamily="34" charset="0"/>
          <a:ea typeface="华文新魏" pitchFamily="2" charset="-122"/>
        </a:defRPr>
      </a:lvl5pPr>
      <a:lvl6pPr marL="457200" algn="ctr" rtl="0" eaLnBrk="0" fontAlgn="base" hangingPunct="0">
        <a:spcBef>
          <a:spcPct val="0"/>
        </a:spcBef>
        <a:spcAft>
          <a:spcPct val="0"/>
        </a:spcAft>
        <a:defRPr sz="4400">
          <a:solidFill>
            <a:srgbClr val="FFFFFF"/>
          </a:solidFill>
          <a:latin typeface="Candara" pitchFamily="34" charset="0"/>
          <a:ea typeface="华文新魏" pitchFamily="2" charset="-122"/>
        </a:defRPr>
      </a:lvl6pPr>
      <a:lvl7pPr marL="914400" algn="ctr" rtl="0" eaLnBrk="0" fontAlgn="base" hangingPunct="0">
        <a:spcBef>
          <a:spcPct val="0"/>
        </a:spcBef>
        <a:spcAft>
          <a:spcPct val="0"/>
        </a:spcAft>
        <a:defRPr sz="4400">
          <a:solidFill>
            <a:srgbClr val="FFFFFF"/>
          </a:solidFill>
          <a:latin typeface="Candara" pitchFamily="34" charset="0"/>
          <a:ea typeface="华文新魏" pitchFamily="2" charset="-122"/>
        </a:defRPr>
      </a:lvl7pPr>
      <a:lvl8pPr marL="1371600" algn="ctr" rtl="0" eaLnBrk="0" fontAlgn="base" hangingPunct="0">
        <a:spcBef>
          <a:spcPct val="0"/>
        </a:spcBef>
        <a:spcAft>
          <a:spcPct val="0"/>
        </a:spcAft>
        <a:defRPr sz="4400">
          <a:solidFill>
            <a:srgbClr val="FFFFFF"/>
          </a:solidFill>
          <a:latin typeface="Candara" pitchFamily="34" charset="0"/>
          <a:ea typeface="华文新魏" pitchFamily="2" charset="-122"/>
        </a:defRPr>
      </a:lvl8pPr>
      <a:lvl9pPr marL="1828800" algn="ctr" rtl="0" eaLnBrk="0" fontAlgn="base" hangingPunct="0">
        <a:spcBef>
          <a:spcPct val="0"/>
        </a:spcBef>
        <a:spcAft>
          <a:spcPct val="0"/>
        </a:spcAft>
        <a:defRPr sz="4400">
          <a:solidFill>
            <a:srgbClr val="FFFFFF"/>
          </a:solidFill>
          <a:latin typeface="Candara" pitchFamily="34" charset="0"/>
          <a:ea typeface="华文新魏" pitchFamily="2" charset="-122"/>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ounded Rectangle 11"/>
          <p:cNvSpPr>
            <a:spLocks noChangeArrowheads="1"/>
          </p:cNvSpPr>
          <p:nvPr/>
        </p:nvSpPr>
        <p:spPr bwMode="auto">
          <a:xfrm>
            <a:off x="171450" y="330200"/>
            <a:ext cx="6521450" cy="2060575"/>
          </a:xfrm>
          <a:prstGeom prst="roundRect">
            <a:avLst>
              <a:gd name="adj" fmla="val 7134"/>
            </a:avLst>
          </a:prstGeom>
          <a:gradFill rotWithShape="0">
            <a:gsLst>
              <a:gs pos="0">
                <a:srgbClr val="0293E0"/>
              </a:gs>
              <a:gs pos="89999">
                <a:srgbClr val="83D3FE"/>
              </a:gs>
              <a:gs pos="100000">
                <a:srgbClr val="83D3FE"/>
              </a:gs>
            </a:gsLst>
            <a:lin ang="5400000"/>
          </a:gradFill>
          <a:ln w="9525">
            <a:noFill/>
            <a:round/>
            <a:headEnd/>
            <a:tailEnd/>
          </a:ln>
        </p:spPr>
        <p:txBody>
          <a:bodyPr anchor="ctr"/>
          <a:lstStyle/>
          <a:p>
            <a:pPr algn="ctr"/>
            <a:endParaRPr lang="en-US">
              <a:solidFill>
                <a:srgbClr val="FFFFFF"/>
              </a:solidFill>
              <a:latin typeface="Candara" pitchFamily="34" charset="0"/>
            </a:endParaRPr>
          </a:p>
        </p:txBody>
      </p:sp>
      <p:grpSp>
        <p:nvGrpSpPr>
          <p:cNvPr id="4099" name="Group 3"/>
          <p:cNvGrpSpPr>
            <a:grpSpLocks/>
          </p:cNvGrpSpPr>
          <p:nvPr/>
        </p:nvGrpSpPr>
        <p:grpSpPr bwMode="auto">
          <a:xfrm>
            <a:off x="158750" y="1031875"/>
            <a:ext cx="6542088" cy="1920875"/>
            <a:chOff x="0" y="0"/>
            <a:chExt cx="13027839" cy="1892300"/>
          </a:xfrm>
        </p:grpSpPr>
        <p:sp>
          <p:nvSpPr>
            <p:cNvPr id="4100" name="Freeform 14"/>
            <p:cNvSpPr>
              <a:spLocks/>
            </p:cNvSpPr>
            <p:nvPr/>
          </p:nvSpPr>
          <p:spPr bwMode="auto">
            <a:xfrm>
              <a:off x="8715376" y="206375"/>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8999"/>
              </a:schemeClr>
            </a:solidFill>
            <a:ln w="9525">
              <a:noFill/>
              <a:round/>
              <a:headEnd/>
              <a:tailEnd/>
            </a:ln>
          </p:spPr>
          <p:txBody>
            <a:bodyPr/>
            <a:lstStyle/>
            <a:p>
              <a:endParaRPr lang="zh-CN" altLang="en-US"/>
            </a:p>
          </p:txBody>
        </p:sp>
        <p:sp>
          <p:nvSpPr>
            <p:cNvPr id="4101" name="Freeform 18"/>
            <p:cNvSpPr>
              <a:spLocks/>
            </p:cNvSpPr>
            <p:nvPr/>
          </p:nvSpPr>
          <p:spPr bwMode="auto">
            <a:xfrm>
              <a:off x="3595688" y="23812"/>
              <a:ext cx="8280401" cy="1209675"/>
            </a:xfrm>
            <a:custGeom>
              <a:avLst/>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CN" altLang="en-US"/>
            </a:p>
          </p:txBody>
        </p:sp>
        <p:sp>
          <p:nvSpPr>
            <p:cNvPr id="4102" name="Freeform 22"/>
            <p:cNvSpPr>
              <a:spLocks/>
            </p:cNvSpPr>
            <p:nvPr/>
          </p:nvSpPr>
          <p:spPr bwMode="auto">
            <a:xfrm>
              <a:off x="3908426" y="41275"/>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p:spPr>
          <p:txBody>
            <a:bodyPr/>
            <a:lstStyle/>
            <a:p>
              <a:endParaRPr lang="zh-CN" altLang="en-US"/>
            </a:p>
          </p:txBody>
        </p:sp>
        <p:sp>
          <p:nvSpPr>
            <p:cNvPr id="4103" name="Freeform 26"/>
            <p:cNvSpPr>
              <a:spLocks/>
            </p:cNvSpPr>
            <p:nvPr/>
          </p:nvSpPr>
          <p:spPr bwMode="auto">
            <a:xfrm>
              <a:off x="8061326" y="22225"/>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p:spPr>
          <p:txBody>
            <a:bodyPr/>
            <a:lstStyle/>
            <a:p>
              <a:endParaRPr lang="zh-CN" altLang="en-US"/>
            </a:p>
          </p:txBody>
        </p:sp>
        <p:sp useBgFill="1">
          <p:nvSpPr>
            <p:cNvPr id="4104" name="Freeform 10"/>
            <p:cNvSpPr>
              <a:spLocks/>
            </p:cNvSpPr>
            <p:nvPr/>
          </p:nvSpPr>
          <p:spPr bwMode="auto">
            <a:xfrm>
              <a:off x="0" y="0"/>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CN" altLang="en-US"/>
            </a:p>
          </p:txBody>
        </p:sp>
      </p:grpSp>
      <p:sp>
        <p:nvSpPr>
          <p:cNvPr id="4105" name="Title Placeholder 1"/>
          <p:cNvSpPr>
            <a:spLocks noGrp="1" noChangeArrowheads="1"/>
          </p:cNvSpPr>
          <p:nvPr>
            <p:ph type="title"/>
          </p:nvPr>
        </p:nvSpPr>
        <p:spPr bwMode="auto">
          <a:xfrm>
            <a:off x="342900" y="488950"/>
            <a:ext cx="6172200" cy="1809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4106" name="Text Placeholder 2"/>
          <p:cNvSpPr>
            <a:spLocks noGrp="1" noChangeArrowheads="1"/>
          </p:cNvSpPr>
          <p:nvPr>
            <p:ph type="body" idx="1"/>
          </p:nvPr>
        </p:nvSpPr>
        <p:spPr bwMode="auto">
          <a:xfrm>
            <a:off x="654050" y="3863975"/>
            <a:ext cx="5556250" cy="4984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4107" name="Date Placeholder 1"/>
          <p:cNvSpPr>
            <a:spLocks noGrp="1" noChangeArrowheads="1"/>
          </p:cNvSpPr>
          <p:nvPr>
            <p:ph type="dt" sz="half" idx="2"/>
          </p:nvPr>
        </p:nvSpPr>
        <p:spPr bwMode="auto">
          <a:xfrm>
            <a:off x="3873500" y="9028113"/>
            <a:ext cx="2840038"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fld id="{561650E5-12F6-4E5B-9439-0AF41BECA3C5}" type="datetime1">
              <a:rPr lang="zh-CN" altLang="en-US"/>
              <a:pPr/>
              <a:t>2021/7/21</a:t>
            </a:fld>
            <a:endParaRPr lang="zh-CN" altLang="en-US"/>
          </a:p>
        </p:txBody>
      </p:sp>
      <p:sp>
        <p:nvSpPr>
          <p:cNvPr id="4108" name="Footer Placeholder 2"/>
          <p:cNvSpPr>
            <a:spLocks noGrp="1" noChangeArrowheads="1"/>
          </p:cNvSpPr>
          <p:nvPr>
            <p:ph type="ftr" sz="quarter" idx="3"/>
          </p:nvPr>
        </p:nvSpPr>
        <p:spPr bwMode="auto">
          <a:xfrm>
            <a:off x="144463" y="9028113"/>
            <a:ext cx="2840037"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endParaRPr lang="zh-CN" altLang="en-US"/>
          </a:p>
        </p:txBody>
      </p:sp>
      <p:sp>
        <p:nvSpPr>
          <p:cNvPr id="4109" name="Slide Number Placeholder 3"/>
          <p:cNvSpPr>
            <a:spLocks noGrp="1" noChangeArrowheads="1"/>
          </p:cNvSpPr>
          <p:nvPr>
            <p:ph type="sldNum" sz="quarter" idx="4"/>
          </p:nvPr>
        </p:nvSpPr>
        <p:spPr bwMode="auto">
          <a:xfrm>
            <a:off x="2994025" y="9028113"/>
            <a:ext cx="869950"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EFB15995-8BA1-443F-AC5D-A95E6254B36F}"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华文新魏" pitchFamily="2" charset="-122"/>
        </a:defRPr>
      </a:lvl2pPr>
      <a:lvl3pPr algn="ctr" rtl="0" eaLnBrk="0" fontAlgn="base" hangingPunct="0">
        <a:spcBef>
          <a:spcPct val="0"/>
        </a:spcBef>
        <a:spcAft>
          <a:spcPct val="0"/>
        </a:spcAft>
        <a:defRPr sz="4400">
          <a:solidFill>
            <a:srgbClr val="FFFFFF"/>
          </a:solidFill>
          <a:latin typeface="Candara" pitchFamily="34" charset="0"/>
          <a:ea typeface="华文新魏" pitchFamily="2" charset="-122"/>
        </a:defRPr>
      </a:lvl3pPr>
      <a:lvl4pPr algn="ctr" rtl="0" eaLnBrk="0" fontAlgn="base" hangingPunct="0">
        <a:spcBef>
          <a:spcPct val="0"/>
        </a:spcBef>
        <a:spcAft>
          <a:spcPct val="0"/>
        </a:spcAft>
        <a:defRPr sz="4400">
          <a:solidFill>
            <a:srgbClr val="FFFFFF"/>
          </a:solidFill>
          <a:latin typeface="Candara" pitchFamily="34" charset="0"/>
          <a:ea typeface="华文新魏" pitchFamily="2" charset="-122"/>
        </a:defRPr>
      </a:lvl4pPr>
      <a:lvl5pPr algn="ctr" rtl="0" eaLnBrk="0" fontAlgn="base" hangingPunct="0">
        <a:spcBef>
          <a:spcPct val="0"/>
        </a:spcBef>
        <a:spcAft>
          <a:spcPct val="0"/>
        </a:spcAft>
        <a:defRPr sz="4400">
          <a:solidFill>
            <a:srgbClr val="FFFFFF"/>
          </a:solidFill>
          <a:latin typeface="Candara" pitchFamily="34" charset="0"/>
          <a:ea typeface="华文新魏" pitchFamily="2" charset="-122"/>
        </a:defRPr>
      </a:lvl5pPr>
      <a:lvl6pPr marL="457200" algn="ctr" rtl="0" eaLnBrk="0" fontAlgn="base" hangingPunct="0">
        <a:spcBef>
          <a:spcPct val="0"/>
        </a:spcBef>
        <a:spcAft>
          <a:spcPct val="0"/>
        </a:spcAft>
        <a:defRPr sz="4400">
          <a:solidFill>
            <a:srgbClr val="FFFFFF"/>
          </a:solidFill>
          <a:latin typeface="Candara" pitchFamily="34" charset="0"/>
          <a:ea typeface="华文新魏" pitchFamily="2" charset="-122"/>
        </a:defRPr>
      </a:lvl6pPr>
      <a:lvl7pPr marL="914400" algn="ctr" rtl="0" eaLnBrk="0" fontAlgn="base" hangingPunct="0">
        <a:spcBef>
          <a:spcPct val="0"/>
        </a:spcBef>
        <a:spcAft>
          <a:spcPct val="0"/>
        </a:spcAft>
        <a:defRPr sz="4400">
          <a:solidFill>
            <a:srgbClr val="FFFFFF"/>
          </a:solidFill>
          <a:latin typeface="Candara" pitchFamily="34" charset="0"/>
          <a:ea typeface="华文新魏" pitchFamily="2" charset="-122"/>
        </a:defRPr>
      </a:lvl7pPr>
      <a:lvl8pPr marL="1371600" algn="ctr" rtl="0" eaLnBrk="0" fontAlgn="base" hangingPunct="0">
        <a:spcBef>
          <a:spcPct val="0"/>
        </a:spcBef>
        <a:spcAft>
          <a:spcPct val="0"/>
        </a:spcAft>
        <a:defRPr sz="4400">
          <a:solidFill>
            <a:srgbClr val="FFFFFF"/>
          </a:solidFill>
          <a:latin typeface="Candara" pitchFamily="34" charset="0"/>
          <a:ea typeface="华文新魏" pitchFamily="2" charset="-122"/>
        </a:defRPr>
      </a:lvl8pPr>
      <a:lvl9pPr marL="1828800" algn="ctr" rtl="0" eaLnBrk="0" fontAlgn="base" hangingPunct="0">
        <a:spcBef>
          <a:spcPct val="0"/>
        </a:spcBef>
        <a:spcAft>
          <a:spcPct val="0"/>
        </a:spcAft>
        <a:defRPr sz="4400">
          <a:solidFill>
            <a:srgbClr val="FFFFFF"/>
          </a:solidFill>
          <a:latin typeface="Candara" pitchFamily="34" charset="0"/>
          <a:ea typeface="华文新魏" pitchFamily="2" charset="-122"/>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Rounded Rectangle 14"/>
          <p:cNvSpPr>
            <a:spLocks noChangeArrowheads="1"/>
          </p:cNvSpPr>
          <p:nvPr/>
        </p:nvSpPr>
        <p:spPr bwMode="auto">
          <a:xfrm>
            <a:off x="171450" y="330200"/>
            <a:ext cx="6521450" cy="2060575"/>
          </a:xfrm>
          <a:prstGeom prst="roundRect">
            <a:avLst>
              <a:gd name="adj" fmla="val 7134"/>
            </a:avLst>
          </a:prstGeom>
          <a:gradFill rotWithShape="0">
            <a:gsLst>
              <a:gs pos="0">
                <a:srgbClr val="0293E0"/>
              </a:gs>
              <a:gs pos="89999">
                <a:srgbClr val="83D3FE"/>
              </a:gs>
              <a:gs pos="100000">
                <a:srgbClr val="83D3FE"/>
              </a:gs>
            </a:gsLst>
            <a:lin ang="5400000"/>
          </a:gradFill>
          <a:ln w="9525">
            <a:noFill/>
            <a:round/>
            <a:headEnd/>
            <a:tailEnd/>
          </a:ln>
        </p:spPr>
        <p:txBody>
          <a:bodyPr anchor="ctr"/>
          <a:lstStyle/>
          <a:p>
            <a:pPr algn="ctr"/>
            <a:endParaRPr lang="en-US">
              <a:solidFill>
                <a:srgbClr val="FFFFFF"/>
              </a:solidFill>
              <a:latin typeface="Candara" pitchFamily="34" charset="0"/>
            </a:endParaRPr>
          </a:p>
        </p:txBody>
      </p:sp>
      <p:grpSp>
        <p:nvGrpSpPr>
          <p:cNvPr id="5123" name="Group 3"/>
          <p:cNvGrpSpPr>
            <a:grpSpLocks/>
          </p:cNvGrpSpPr>
          <p:nvPr/>
        </p:nvGrpSpPr>
        <p:grpSpPr bwMode="auto">
          <a:xfrm>
            <a:off x="158750" y="1031875"/>
            <a:ext cx="6542088" cy="1922463"/>
            <a:chOff x="0" y="0"/>
            <a:chExt cx="13011150" cy="1892300"/>
          </a:xfrm>
        </p:grpSpPr>
        <p:sp>
          <p:nvSpPr>
            <p:cNvPr id="5124" name="Freeform 14"/>
            <p:cNvSpPr>
              <a:spLocks/>
            </p:cNvSpPr>
            <p:nvPr/>
          </p:nvSpPr>
          <p:spPr bwMode="auto">
            <a:xfrm>
              <a:off x="8715375" y="206375"/>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8999"/>
              </a:schemeClr>
            </a:solidFill>
            <a:ln w="9525">
              <a:noFill/>
              <a:round/>
              <a:headEnd/>
              <a:tailEnd/>
            </a:ln>
          </p:spPr>
          <p:txBody>
            <a:bodyPr/>
            <a:lstStyle/>
            <a:p>
              <a:endParaRPr lang="zh-CN" altLang="en-US"/>
            </a:p>
          </p:txBody>
        </p:sp>
        <p:sp>
          <p:nvSpPr>
            <p:cNvPr id="5125" name="Freeform 18"/>
            <p:cNvSpPr>
              <a:spLocks/>
            </p:cNvSpPr>
            <p:nvPr/>
          </p:nvSpPr>
          <p:spPr bwMode="auto">
            <a:xfrm>
              <a:off x="3595687" y="23812"/>
              <a:ext cx="8280401" cy="1209675"/>
            </a:xfrm>
            <a:custGeom>
              <a:avLst/>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CN" altLang="en-US"/>
            </a:p>
          </p:txBody>
        </p:sp>
        <p:sp>
          <p:nvSpPr>
            <p:cNvPr id="5126" name="Freeform 22"/>
            <p:cNvSpPr>
              <a:spLocks/>
            </p:cNvSpPr>
            <p:nvPr/>
          </p:nvSpPr>
          <p:spPr bwMode="auto">
            <a:xfrm>
              <a:off x="3908425" y="41275"/>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p:spPr>
          <p:txBody>
            <a:bodyPr/>
            <a:lstStyle/>
            <a:p>
              <a:endParaRPr lang="zh-CN" altLang="en-US"/>
            </a:p>
          </p:txBody>
        </p:sp>
        <p:sp>
          <p:nvSpPr>
            <p:cNvPr id="5127" name="Freeform 26"/>
            <p:cNvSpPr>
              <a:spLocks/>
            </p:cNvSpPr>
            <p:nvPr/>
          </p:nvSpPr>
          <p:spPr bwMode="auto">
            <a:xfrm>
              <a:off x="8061325" y="22225"/>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p:spPr>
          <p:txBody>
            <a:bodyPr/>
            <a:lstStyle/>
            <a:p>
              <a:endParaRPr lang="zh-CN" altLang="en-US"/>
            </a:p>
          </p:txBody>
        </p:sp>
        <p:sp useBgFill="1">
          <p:nvSpPr>
            <p:cNvPr id="5128" name="Freeform 28"/>
            <p:cNvSpPr>
              <a:spLocks/>
            </p:cNvSpPr>
            <p:nvPr/>
          </p:nvSpPr>
          <p:spPr bwMode="auto">
            <a:xfrm>
              <a:off x="0" y="0"/>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CN" altLang="en-US"/>
            </a:p>
          </p:txBody>
        </p:sp>
      </p:grpSp>
      <p:sp>
        <p:nvSpPr>
          <p:cNvPr id="5129" name="Title Placeholder 1"/>
          <p:cNvSpPr>
            <a:spLocks noGrp="1" noChangeArrowheads="1"/>
          </p:cNvSpPr>
          <p:nvPr>
            <p:ph type="title"/>
          </p:nvPr>
        </p:nvSpPr>
        <p:spPr bwMode="auto">
          <a:xfrm>
            <a:off x="342900" y="488950"/>
            <a:ext cx="6172200" cy="1809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5130" name="Text Placeholder 2"/>
          <p:cNvSpPr>
            <a:spLocks noGrp="1" noChangeArrowheads="1"/>
          </p:cNvSpPr>
          <p:nvPr>
            <p:ph type="body" idx="1"/>
          </p:nvPr>
        </p:nvSpPr>
        <p:spPr bwMode="auto">
          <a:xfrm>
            <a:off x="654050" y="3863975"/>
            <a:ext cx="5556250" cy="4984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5131" name="Date Placeholder 4"/>
          <p:cNvSpPr>
            <a:spLocks noGrp="1" noChangeArrowheads="1"/>
          </p:cNvSpPr>
          <p:nvPr>
            <p:ph type="dt" sz="half" idx="2"/>
          </p:nvPr>
        </p:nvSpPr>
        <p:spPr bwMode="auto">
          <a:xfrm>
            <a:off x="3873500" y="9028113"/>
            <a:ext cx="2840038"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fld id="{F7297284-3906-4C4A-A4C4-CCA009D928BB}" type="datetime1">
              <a:rPr lang="zh-CN" altLang="en-US"/>
              <a:pPr/>
              <a:t>2021/7/21</a:t>
            </a:fld>
            <a:endParaRPr lang="zh-CN" altLang="en-US"/>
          </a:p>
        </p:txBody>
      </p:sp>
      <p:sp>
        <p:nvSpPr>
          <p:cNvPr id="5132" name="Footer Placeholder 5"/>
          <p:cNvSpPr>
            <a:spLocks noGrp="1" noChangeArrowheads="1"/>
          </p:cNvSpPr>
          <p:nvPr>
            <p:ph type="ftr" sz="quarter" idx="3"/>
          </p:nvPr>
        </p:nvSpPr>
        <p:spPr bwMode="auto">
          <a:xfrm>
            <a:off x="144463" y="9028113"/>
            <a:ext cx="2840037"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endParaRPr lang="zh-CN" altLang="en-US"/>
          </a:p>
        </p:txBody>
      </p:sp>
      <p:sp>
        <p:nvSpPr>
          <p:cNvPr id="5133" name="Slide Number Placeholder 6"/>
          <p:cNvSpPr>
            <a:spLocks noGrp="1" noChangeArrowheads="1"/>
          </p:cNvSpPr>
          <p:nvPr>
            <p:ph type="sldNum" sz="quarter" idx="4"/>
          </p:nvPr>
        </p:nvSpPr>
        <p:spPr bwMode="auto">
          <a:xfrm>
            <a:off x="2994025" y="9028113"/>
            <a:ext cx="869950"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45C84A0A-A7E2-4730-BF24-663695DB49BE}"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华文新魏" pitchFamily="2" charset="-122"/>
        </a:defRPr>
      </a:lvl2pPr>
      <a:lvl3pPr algn="ctr" rtl="0" eaLnBrk="0" fontAlgn="base" hangingPunct="0">
        <a:spcBef>
          <a:spcPct val="0"/>
        </a:spcBef>
        <a:spcAft>
          <a:spcPct val="0"/>
        </a:spcAft>
        <a:defRPr sz="4400">
          <a:solidFill>
            <a:srgbClr val="FFFFFF"/>
          </a:solidFill>
          <a:latin typeface="Candara" pitchFamily="34" charset="0"/>
          <a:ea typeface="华文新魏" pitchFamily="2" charset="-122"/>
        </a:defRPr>
      </a:lvl3pPr>
      <a:lvl4pPr algn="ctr" rtl="0" eaLnBrk="0" fontAlgn="base" hangingPunct="0">
        <a:spcBef>
          <a:spcPct val="0"/>
        </a:spcBef>
        <a:spcAft>
          <a:spcPct val="0"/>
        </a:spcAft>
        <a:defRPr sz="4400">
          <a:solidFill>
            <a:srgbClr val="FFFFFF"/>
          </a:solidFill>
          <a:latin typeface="Candara" pitchFamily="34" charset="0"/>
          <a:ea typeface="华文新魏" pitchFamily="2" charset="-122"/>
        </a:defRPr>
      </a:lvl4pPr>
      <a:lvl5pPr algn="ctr" rtl="0" eaLnBrk="0" fontAlgn="base" hangingPunct="0">
        <a:spcBef>
          <a:spcPct val="0"/>
        </a:spcBef>
        <a:spcAft>
          <a:spcPct val="0"/>
        </a:spcAft>
        <a:defRPr sz="4400">
          <a:solidFill>
            <a:srgbClr val="FFFFFF"/>
          </a:solidFill>
          <a:latin typeface="Candara" pitchFamily="34" charset="0"/>
          <a:ea typeface="华文新魏" pitchFamily="2" charset="-122"/>
        </a:defRPr>
      </a:lvl5pPr>
      <a:lvl6pPr marL="457200" algn="ctr" rtl="0" eaLnBrk="0" fontAlgn="base" hangingPunct="0">
        <a:spcBef>
          <a:spcPct val="0"/>
        </a:spcBef>
        <a:spcAft>
          <a:spcPct val="0"/>
        </a:spcAft>
        <a:defRPr sz="4400">
          <a:solidFill>
            <a:srgbClr val="FFFFFF"/>
          </a:solidFill>
          <a:latin typeface="Candara" pitchFamily="34" charset="0"/>
          <a:ea typeface="华文新魏" pitchFamily="2" charset="-122"/>
        </a:defRPr>
      </a:lvl6pPr>
      <a:lvl7pPr marL="914400" algn="ctr" rtl="0" eaLnBrk="0" fontAlgn="base" hangingPunct="0">
        <a:spcBef>
          <a:spcPct val="0"/>
        </a:spcBef>
        <a:spcAft>
          <a:spcPct val="0"/>
        </a:spcAft>
        <a:defRPr sz="4400">
          <a:solidFill>
            <a:srgbClr val="FFFFFF"/>
          </a:solidFill>
          <a:latin typeface="Candara" pitchFamily="34" charset="0"/>
          <a:ea typeface="华文新魏" pitchFamily="2" charset="-122"/>
        </a:defRPr>
      </a:lvl7pPr>
      <a:lvl8pPr marL="1371600" algn="ctr" rtl="0" eaLnBrk="0" fontAlgn="base" hangingPunct="0">
        <a:spcBef>
          <a:spcPct val="0"/>
        </a:spcBef>
        <a:spcAft>
          <a:spcPct val="0"/>
        </a:spcAft>
        <a:defRPr sz="4400">
          <a:solidFill>
            <a:srgbClr val="FFFFFF"/>
          </a:solidFill>
          <a:latin typeface="Candara" pitchFamily="34" charset="0"/>
          <a:ea typeface="华文新魏" pitchFamily="2" charset="-122"/>
        </a:defRPr>
      </a:lvl8pPr>
      <a:lvl9pPr marL="1828800" algn="ctr" rtl="0" eaLnBrk="0" fontAlgn="base" hangingPunct="0">
        <a:spcBef>
          <a:spcPct val="0"/>
        </a:spcBef>
        <a:spcAft>
          <a:spcPct val="0"/>
        </a:spcAft>
        <a:defRPr sz="4400">
          <a:solidFill>
            <a:srgbClr val="FFFFFF"/>
          </a:solidFill>
          <a:latin typeface="Candara" pitchFamily="34" charset="0"/>
          <a:ea typeface="华文新魏" pitchFamily="2" charset="-122"/>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146" name="Rounded Rectangle 14"/>
          <p:cNvSpPr>
            <a:spLocks noChangeArrowheads="1"/>
          </p:cNvSpPr>
          <p:nvPr/>
        </p:nvSpPr>
        <p:spPr bwMode="auto">
          <a:xfrm>
            <a:off x="171450" y="330200"/>
            <a:ext cx="6521450" cy="8716963"/>
          </a:xfrm>
          <a:prstGeom prst="roundRect">
            <a:avLst>
              <a:gd name="adj" fmla="val 1273"/>
            </a:avLst>
          </a:prstGeom>
          <a:gradFill rotWithShape="0">
            <a:gsLst>
              <a:gs pos="0">
                <a:srgbClr val="0293E0"/>
              </a:gs>
              <a:gs pos="100000">
                <a:srgbClr val="83D3FE"/>
              </a:gs>
            </a:gsLst>
            <a:lin ang="5400000"/>
          </a:gradFill>
          <a:ln w="9525">
            <a:noFill/>
            <a:round/>
            <a:headEnd/>
            <a:tailEnd/>
          </a:ln>
        </p:spPr>
        <p:txBody>
          <a:bodyPr anchor="ctr"/>
          <a:lstStyle/>
          <a:p>
            <a:pPr algn="ctr"/>
            <a:endParaRPr lang="en-US">
              <a:solidFill>
                <a:srgbClr val="FFFFFF"/>
              </a:solidFill>
              <a:latin typeface="Candara" pitchFamily="34" charset="0"/>
            </a:endParaRPr>
          </a:p>
        </p:txBody>
      </p:sp>
      <p:grpSp>
        <p:nvGrpSpPr>
          <p:cNvPr id="6147" name="Group 3"/>
          <p:cNvGrpSpPr>
            <a:grpSpLocks/>
          </p:cNvGrpSpPr>
          <p:nvPr/>
        </p:nvGrpSpPr>
        <p:grpSpPr bwMode="auto">
          <a:xfrm>
            <a:off x="158750" y="7732713"/>
            <a:ext cx="6542088" cy="1924050"/>
            <a:chOff x="0" y="0"/>
            <a:chExt cx="13011150" cy="1892300"/>
          </a:xfrm>
        </p:grpSpPr>
        <p:sp>
          <p:nvSpPr>
            <p:cNvPr id="6148" name="Freeform 14"/>
            <p:cNvSpPr>
              <a:spLocks/>
            </p:cNvSpPr>
            <p:nvPr/>
          </p:nvSpPr>
          <p:spPr bwMode="auto">
            <a:xfrm>
              <a:off x="8715375" y="206375"/>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8999"/>
              </a:schemeClr>
            </a:solidFill>
            <a:ln w="9525">
              <a:noFill/>
              <a:round/>
              <a:headEnd/>
              <a:tailEnd/>
            </a:ln>
          </p:spPr>
          <p:txBody>
            <a:bodyPr/>
            <a:lstStyle/>
            <a:p>
              <a:endParaRPr lang="zh-CN" altLang="en-US"/>
            </a:p>
          </p:txBody>
        </p:sp>
        <p:sp>
          <p:nvSpPr>
            <p:cNvPr id="6149" name="Freeform 18"/>
            <p:cNvSpPr>
              <a:spLocks/>
            </p:cNvSpPr>
            <p:nvPr/>
          </p:nvSpPr>
          <p:spPr bwMode="auto">
            <a:xfrm>
              <a:off x="3595687" y="23812"/>
              <a:ext cx="8280401" cy="1209675"/>
            </a:xfrm>
            <a:custGeom>
              <a:avLst/>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CN" altLang="en-US"/>
            </a:p>
          </p:txBody>
        </p:sp>
        <p:sp>
          <p:nvSpPr>
            <p:cNvPr id="6150" name="Freeform 22"/>
            <p:cNvSpPr>
              <a:spLocks/>
            </p:cNvSpPr>
            <p:nvPr/>
          </p:nvSpPr>
          <p:spPr bwMode="auto">
            <a:xfrm>
              <a:off x="3908425" y="41275"/>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p:spPr>
          <p:txBody>
            <a:bodyPr/>
            <a:lstStyle/>
            <a:p>
              <a:endParaRPr lang="zh-CN" altLang="en-US"/>
            </a:p>
          </p:txBody>
        </p:sp>
        <p:sp>
          <p:nvSpPr>
            <p:cNvPr id="6151" name="Freeform 26"/>
            <p:cNvSpPr>
              <a:spLocks/>
            </p:cNvSpPr>
            <p:nvPr/>
          </p:nvSpPr>
          <p:spPr bwMode="auto">
            <a:xfrm>
              <a:off x="8061325" y="22225"/>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p:spPr>
          <p:txBody>
            <a:bodyPr/>
            <a:lstStyle/>
            <a:p>
              <a:endParaRPr lang="zh-CN" altLang="en-US"/>
            </a:p>
          </p:txBody>
        </p:sp>
        <p:sp useBgFill="1">
          <p:nvSpPr>
            <p:cNvPr id="6152" name="Freeform 10"/>
            <p:cNvSpPr>
              <a:spLocks/>
            </p:cNvSpPr>
            <p:nvPr/>
          </p:nvSpPr>
          <p:spPr bwMode="auto">
            <a:xfrm>
              <a:off x="0" y="0"/>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CN" altLang="en-US"/>
            </a:p>
          </p:txBody>
        </p:sp>
      </p:grpSp>
      <p:sp>
        <p:nvSpPr>
          <p:cNvPr id="6153" name="Title Placeholder 1"/>
          <p:cNvSpPr>
            <a:spLocks noGrp="1" noChangeArrowheads="1"/>
          </p:cNvSpPr>
          <p:nvPr>
            <p:ph type="title"/>
          </p:nvPr>
        </p:nvSpPr>
        <p:spPr bwMode="auto">
          <a:xfrm>
            <a:off x="342900" y="488950"/>
            <a:ext cx="6172200" cy="1809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6154" name="Text Placeholder 2"/>
          <p:cNvSpPr>
            <a:spLocks noGrp="1" noChangeArrowheads="1"/>
          </p:cNvSpPr>
          <p:nvPr>
            <p:ph type="body" idx="1"/>
          </p:nvPr>
        </p:nvSpPr>
        <p:spPr bwMode="auto">
          <a:xfrm>
            <a:off x="654050" y="3863975"/>
            <a:ext cx="5556250" cy="4984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6155" name="Date Placeholder 4"/>
          <p:cNvSpPr>
            <a:spLocks noGrp="1" noChangeArrowheads="1"/>
          </p:cNvSpPr>
          <p:nvPr>
            <p:ph type="dt" sz="half" idx="2"/>
          </p:nvPr>
        </p:nvSpPr>
        <p:spPr bwMode="auto">
          <a:xfrm>
            <a:off x="3873500" y="9028113"/>
            <a:ext cx="2840038"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fld id="{2D2A5C37-704E-4648-8075-D35039FCC6FE}" type="datetime1">
              <a:rPr lang="zh-CN" altLang="en-US"/>
              <a:pPr/>
              <a:t>2021/7/21</a:t>
            </a:fld>
            <a:endParaRPr lang="zh-CN" altLang="en-US"/>
          </a:p>
        </p:txBody>
      </p:sp>
      <p:sp>
        <p:nvSpPr>
          <p:cNvPr id="6156" name="Footer Placeholder 5"/>
          <p:cNvSpPr>
            <a:spLocks noGrp="1" noChangeArrowheads="1"/>
          </p:cNvSpPr>
          <p:nvPr>
            <p:ph type="ftr" sz="quarter" idx="3"/>
          </p:nvPr>
        </p:nvSpPr>
        <p:spPr bwMode="auto">
          <a:xfrm>
            <a:off x="144463" y="9028113"/>
            <a:ext cx="2840037"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endParaRPr lang="zh-CN" altLang="en-US"/>
          </a:p>
        </p:txBody>
      </p:sp>
      <p:sp>
        <p:nvSpPr>
          <p:cNvPr id="6157" name="Slide Number Placeholder 6"/>
          <p:cNvSpPr>
            <a:spLocks noGrp="1" noChangeArrowheads="1"/>
          </p:cNvSpPr>
          <p:nvPr>
            <p:ph type="sldNum" sz="quarter" idx="4"/>
          </p:nvPr>
        </p:nvSpPr>
        <p:spPr bwMode="auto">
          <a:xfrm>
            <a:off x="2994025" y="9028113"/>
            <a:ext cx="869950"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1586B42E-14C2-4886-A972-DC4F7E2F8707}"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华文新魏" pitchFamily="2" charset="-122"/>
        </a:defRPr>
      </a:lvl2pPr>
      <a:lvl3pPr algn="ctr" rtl="0" eaLnBrk="0" fontAlgn="base" hangingPunct="0">
        <a:spcBef>
          <a:spcPct val="0"/>
        </a:spcBef>
        <a:spcAft>
          <a:spcPct val="0"/>
        </a:spcAft>
        <a:defRPr sz="4400">
          <a:solidFill>
            <a:srgbClr val="FFFFFF"/>
          </a:solidFill>
          <a:latin typeface="Candara" pitchFamily="34" charset="0"/>
          <a:ea typeface="华文新魏" pitchFamily="2" charset="-122"/>
        </a:defRPr>
      </a:lvl3pPr>
      <a:lvl4pPr algn="ctr" rtl="0" eaLnBrk="0" fontAlgn="base" hangingPunct="0">
        <a:spcBef>
          <a:spcPct val="0"/>
        </a:spcBef>
        <a:spcAft>
          <a:spcPct val="0"/>
        </a:spcAft>
        <a:defRPr sz="4400">
          <a:solidFill>
            <a:srgbClr val="FFFFFF"/>
          </a:solidFill>
          <a:latin typeface="Candara" pitchFamily="34" charset="0"/>
          <a:ea typeface="华文新魏" pitchFamily="2" charset="-122"/>
        </a:defRPr>
      </a:lvl4pPr>
      <a:lvl5pPr algn="ctr" rtl="0" eaLnBrk="0" fontAlgn="base" hangingPunct="0">
        <a:spcBef>
          <a:spcPct val="0"/>
        </a:spcBef>
        <a:spcAft>
          <a:spcPct val="0"/>
        </a:spcAft>
        <a:defRPr sz="4400">
          <a:solidFill>
            <a:srgbClr val="FFFFFF"/>
          </a:solidFill>
          <a:latin typeface="Candara" pitchFamily="34" charset="0"/>
          <a:ea typeface="华文新魏" pitchFamily="2" charset="-122"/>
        </a:defRPr>
      </a:lvl5pPr>
      <a:lvl6pPr marL="457200" algn="ctr" rtl="0" eaLnBrk="0" fontAlgn="base" hangingPunct="0">
        <a:spcBef>
          <a:spcPct val="0"/>
        </a:spcBef>
        <a:spcAft>
          <a:spcPct val="0"/>
        </a:spcAft>
        <a:defRPr sz="4400">
          <a:solidFill>
            <a:srgbClr val="FFFFFF"/>
          </a:solidFill>
          <a:latin typeface="Candara" pitchFamily="34" charset="0"/>
          <a:ea typeface="华文新魏" pitchFamily="2" charset="-122"/>
        </a:defRPr>
      </a:lvl6pPr>
      <a:lvl7pPr marL="914400" algn="ctr" rtl="0" eaLnBrk="0" fontAlgn="base" hangingPunct="0">
        <a:spcBef>
          <a:spcPct val="0"/>
        </a:spcBef>
        <a:spcAft>
          <a:spcPct val="0"/>
        </a:spcAft>
        <a:defRPr sz="4400">
          <a:solidFill>
            <a:srgbClr val="FFFFFF"/>
          </a:solidFill>
          <a:latin typeface="Candara" pitchFamily="34" charset="0"/>
          <a:ea typeface="华文新魏" pitchFamily="2" charset="-122"/>
        </a:defRPr>
      </a:lvl7pPr>
      <a:lvl8pPr marL="1371600" algn="ctr" rtl="0" eaLnBrk="0" fontAlgn="base" hangingPunct="0">
        <a:spcBef>
          <a:spcPct val="0"/>
        </a:spcBef>
        <a:spcAft>
          <a:spcPct val="0"/>
        </a:spcAft>
        <a:defRPr sz="4400">
          <a:solidFill>
            <a:srgbClr val="FFFFFF"/>
          </a:solidFill>
          <a:latin typeface="Candara" pitchFamily="34" charset="0"/>
          <a:ea typeface="华文新魏" pitchFamily="2" charset="-122"/>
        </a:defRPr>
      </a:lvl8pPr>
      <a:lvl9pPr marL="1828800" algn="ctr" rtl="0" eaLnBrk="0" fontAlgn="base" hangingPunct="0">
        <a:spcBef>
          <a:spcPct val="0"/>
        </a:spcBef>
        <a:spcAft>
          <a:spcPct val="0"/>
        </a:spcAft>
        <a:defRPr sz="4400">
          <a:solidFill>
            <a:srgbClr val="FFFFFF"/>
          </a:solidFill>
          <a:latin typeface="Candara" pitchFamily="34" charset="0"/>
          <a:ea typeface="华文新魏" pitchFamily="2" charset="-122"/>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170" name="Rounded Rectangle 20"/>
          <p:cNvSpPr>
            <a:spLocks noChangeArrowheads="1"/>
          </p:cNvSpPr>
          <p:nvPr/>
        </p:nvSpPr>
        <p:spPr bwMode="auto">
          <a:xfrm>
            <a:off x="171450" y="330200"/>
            <a:ext cx="6521450" cy="2060575"/>
          </a:xfrm>
          <a:prstGeom prst="roundRect">
            <a:avLst>
              <a:gd name="adj" fmla="val 7134"/>
            </a:avLst>
          </a:prstGeom>
          <a:gradFill rotWithShape="0">
            <a:gsLst>
              <a:gs pos="0">
                <a:srgbClr val="0293E0"/>
              </a:gs>
              <a:gs pos="89999">
                <a:srgbClr val="83D3FE"/>
              </a:gs>
              <a:gs pos="100000">
                <a:srgbClr val="83D3FE"/>
              </a:gs>
            </a:gsLst>
            <a:lin ang="5400000"/>
          </a:gradFill>
          <a:ln w="9525">
            <a:noFill/>
            <a:round/>
            <a:headEnd/>
            <a:tailEnd/>
          </a:ln>
        </p:spPr>
        <p:txBody>
          <a:bodyPr anchor="ctr"/>
          <a:lstStyle/>
          <a:p>
            <a:pPr algn="ctr"/>
            <a:endParaRPr lang="en-US">
              <a:solidFill>
                <a:srgbClr val="FFFFFF"/>
              </a:solidFill>
              <a:latin typeface="Candara" pitchFamily="34" charset="0"/>
            </a:endParaRPr>
          </a:p>
        </p:txBody>
      </p:sp>
      <p:grpSp>
        <p:nvGrpSpPr>
          <p:cNvPr id="7171" name="Group 3"/>
          <p:cNvGrpSpPr>
            <a:grpSpLocks/>
          </p:cNvGrpSpPr>
          <p:nvPr/>
        </p:nvGrpSpPr>
        <p:grpSpPr bwMode="auto">
          <a:xfrm>
            <a:off x="158750" y="1031875"/>
            <a:ext cx="6542088" cy="1922463"/>
            <a:chOff x="0" y="0"/>
            <a:chExt cx="13011150" cy="1892300"/>
          </a:xfrm>
        </p:grpSpPr>
        <p:sp>
          <p:nvSpPr>
            <p:cNvPr id="7172" name="Freeform 14"/>
            <p:cNvSpPr>
              <a:spLocks/>
            </p:cNvSpPr>
            <p:nvPr/>
          </p:nvSpPr>
          <p:spPr bwMode="auto">
            <a:xfrm>
              <a:off x="8715375" y="206375"/>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8999"/>
              </a:schemeClr>
            </a:solidFill>
            <a:ln w="9525">
              <a:noFill/>
              <a:round/>
              <a:headEnd/>
              <a:tailEnd/>
            </a:ln>
          </p:spPr>
          <p:txBody>
            <a:bodyPr/>
            <a:lstStyle/>
            <a:p>
              <a:endParaRPr lang="zh-CN" altLang="en-US"/>
            </a:p>
          </p:txBody>
        </p:sp>
        <p:sp>
          <p:nvSpPr>
            <p:cNvPr id="7173" name="Freeform 18"/>
            <p:cNvSpPr>
              <a:spLocks/>
            </p:cNvSpPr>
            <p:nvPr/>
          </p:nvSpPr>
          <p:spPr bwMode="auto">
            <a:xfrm>
              <a:off x="3595687" y="23812"/>
              <a:ext cx="8280401" cy="1209675"/>
            </a:xfrm>
            <a:custGeom>
              <a:avLst/>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CN" altLang="en-US"/>
            </a:p>
          </p:txBody>
        </p:sp>
        <p:sp>
          <p:nvSpPr>
            <p:cNvPr id="7174" name="Freeform 22"/>
            <p:cNvSpPr>
              <a:spLocks/>
            </p:cNvSpPr>
            <p:nvPr/>
          </p:nvSpPr>
          <p:spPr bwMode="auto">
            <a:xfrm>
              <a:off x="3908425" y="41275"/>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p:spPr>
          <p:txBody>
            <a:bodyPr/>
            <a:lstStyle/>
            <a:p>
              <a:endParaRPr lang="zh-CN" altLang="en-US"/>
            </a:p>
          </p:txBody>
        </p:sp>
        <p:sp>
          <p:nvSpPr>
            <p:cNvPr id="7175" name="Freeform 26"/>
            <p:cNvSpPr>
              <a:spLocks/>
            </p:cNvSpPr>
            <p:nvPr/>
          </p:nvSpPr>
          <p:spPr bwMode="auto">
            <a:xfrm>
              <a:off x="8061325" y="22225"/>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p:spPr>
          <p:txBody>
            <a:bodyPr/>
            <a:lstStyle/>
            <a:p>
              <a:endParaRPr lang="zh-CN" altLang="en-US"/>
            </a:p>
          </p:txBody>
        </p:sp>
        <p:sp useBgFill="1">
          <p:nvSpPr>
            <p:cNvPr id="7176" name="Freeform 19"/>
            <p:cNvSpPr>
              <a:spLocks/>
            </p:cNvSpPr>
            <p:nvPr/>
          </p:nvSpPr>
          <p:spPr bwMode="auto">
            <a:xfrm>
              <a:off x="0" y="0"/>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CN" altLang="en-US"/>
            </a:p>
          </p:txBody>
        </p:sp>
      </p:grpSp>
      <p:sp>
        <p:nvSpPr>
          <p:cNvPr id="7177" name="Title Placeholder 1"/>
          <p:cNvSpPr>
            <a:spLocks noGrp="1" noChangeArrowheads="1"/>
          </p:cNvSpPr>
          <p:nvPr>
            <p:ph type="title"/>
          </p:nvPr>
        </p:nvSpPr>
        <p:spPr bwMode="auto">
          <a:xfrm>
            <a:off x="342900" y="488950"/>
            <a:ext cx="6172200" cy="1809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7178" name="Text Placeholder 2"/>
          <p:cNvSpPr>
            <a:spLocks noGrp="1" noChangeArrowheads="1"/>
          </p:cNvSpPr>
          <p:nvPr>
            <p:ph type="body" idx="1"/>
          </p:nvPr>
        </p:nvSpPr>
        <p:spPr bwMode="auto">
          <a:xfrm>
            <a:off x="654050" y="3863975"/>
            <a:ext cx="5556250" cy="4984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7179" name="Date Placeholder 3"/>
          <p:cNvSpPr>
            <a:spLocks noGrp="1" noChangeArrowheads="1"/>
          </p:cNvSpPr>
          <p:nvPr>
            <p:ph type="dt" sz="half" idx="2"/>
          </p:nvPr>
        </p:nvSpPr>
        <p:spPr bwMode="auto">
          <a:xfrm>
            <a:off x="3873500" y="9028113"/>
            <a:ext cx="2840038"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fld id="{616E7D23-E0AE-4F2A-BBEE-D471EFD45FD8}" type="datetime1">
              <a:rPr lang="zh-CN" altLang="en-US"/>
              <a:pPr/>
              <a:t>2021/7/21</a:t>
            </a:fld>
            <a:endParaRPr lang="zh-CN" altLang="en-US"/>
          </a:p>
        </p:txBody>
      </p:sp>
      <p:sp>
        <p:nvSpPr>
          <p:cNvPr id="7180" name="Footer Placeholder 4"/>
          <p:cNvSpPr>
            <a:spLocks noGrp="1" noChangeArrowheads="1"/>
          </p:cNvSpPr>
          <p:nvPr>
            <p:ph type="ftr" sz="quarter" idx="3"/>
          </p:nvPr>
        </p:nvSpPr>
        <p:spPr bwMode="auto">
          <a:xfrm>
            <a:off x="144463" y="9028113"/>
            <a:ext cx="2840037"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endParaRPr lang="zh-CN" altLang="en-US"/>
          </a:p>
        </p:txBody>
      </p:sp>
      <p:sp>
        <p:nvSpPr>
          <p:cNvPr id="7181" name="Slide Number Placeholder 5"/>
          <p:cNvSpPr>
            <a:spLocks noGrp="1" noChangeArrowheads="1"/>
          </p:cNvSpPr>
          <p:nvPr>
            <p:ph type="sldNum" sz="quarter" idx="4"/>
          </p:nvPr>
        </p:nvSpPr>
        <p:spPr bwMode="auto">
          <a:xfrm>
            <a:off x="2994025" y="9028113"/>
            <a:ext cx="869950" cy="527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0882BE2B-C5C9-4DE7-B639-862AE3107066}"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华文新魏" pitchFamily="2" charset="-122"/>
        </a:defRPr>
      </a:lvl2pPr>
      <a:lvl3pPr algn="ctr" rtl="0" eaLnBrk="0" fontAlgn="base" hangingPunct="0">
        <a:spcBef>
          <a:spcPct val="0"/>
        </a:spcBef>
        <a:spcAft>
          <a:spcPct val="0"/>
        </a:spcAft>
        <a:defRPr sz="4400">
          <a:solidFill>
            <a:srgbClr val="FFFFFF"/>
          </a:solidFill>
          <a:latin typeface="Candara" pitchFamily="34" charset="0"/>
          <a:ea typeface="华文新魏" pitchFamily="2" charset="-122"/>
        </a:defRPr>
      </a:lvl3pPr>
      <a:lvl4pPr algn="ctr" rtl="0" eaLnBrk="0" fontAlgn="base" hangingPunct="0">
        <a:spcBef>
          <a:spcPct val="0"/>
        </a:spcBef>
        <a:spcAft>
          <a:spcPct val="0"/>
        </a:spcAft>
        <a:defRPr sz="4400">
          <a:solidFill>
            <a:srgbClr val="FFFFFF"/>
          </a:solidFill>
          <a:latin typeface="Candara" pitchFamily="34" charset="0"/>
          <a:ea typeface="华文新魏" pitchFamily="2" charset="-122"/>
        </a:defRPr>
      </a:lvl4pPr>
      <a:lvl5pPr algn="ctr" rtl="0" eaLnBrk="0" fontAlgn="base" hangingPunct="0">
        <a:spcBef>
          <a:spcPct val="0"/>
        </a:spcBef>
        <a:spcAft>
          <a:spcPct val="0"/>
        </a:spcAft>
        <a:defRPr sz="4400">
          <a:solidFill>
            <a:srgbClr val="FFFFFF"/>
          </a:solidFill>
          <a:latin typeface="Candara" pitchFamily="34" charset="0"/>
          <a:ea typeface="华文新魏" pitchFamily="2" charset="-122"/>
        </a:defRPr>
      </a:lvl5pPr>
      <a:lvl6pPr marL="457200" algn="ctr" rtl="0" eaLnBrk="0" fontAlgn="base" hangingPunct="0">
        <a:spcBef>
          <a:spcPct val="0"/>
        </a:spcBef>
        <a:spcAft>
          <a:spcPct val="0"/>
        </a:spcAft>
        <a:defRPr sz="4400">
          <a:solidFill>
            <a:srgbClr val="FFFFFF"/>
          </a:solidFill>
          <a:latin typeface="Candara" pitchFamily="34" charset="0"/>
          <a:ea typeface="华文新魏" pitchFamily="2" charset="-122"/>
        </a:defRPr>
      </a:lvl6pPr>
      <a:lvl7pPr marL="914400" algn="ctr" rtl="0" eaLnBrk="0" fontAlgn="base" hangingPunct="0">
        <a:spcBef>
          <a:spcPct val="0"/>
        </a:spcBef>
        <a:spcAft>
          <a:spcPct val="0"/>
        </a:spcAft>
        <a:defRPr sz="4400">
          <a:solidFill>
            <a:srgbClr val="FFFFFF"/>
          </a:solidFill>
          <a:latin typeface="Candara" pitchFamily="34" charset="0"/>
          <a:ea typeface="华文新魏" pitchFamily="2" charset="-122"/>
        </a:defRPr>
      </a:lvl7pPr>
      <a:lvl8pPr marL="1371600" algn="ctr" rtl="0" eaLnBrk="0" fontAlgn="base" hangingPunct="0">
        <a:spcBef>
          <a:spcPct val="0"/>
        </a:spcBef>
        <a:spcAft>
          <a:spcPct val="0"/>
        </a:spcAft>
        <a:defRPr sz="4400">
          <a:solidFill>
            <a:srgbClr val="FFFFFF"/>
          </a:solidFill>
          <a:latin typeface="Candara" pitchFamily="34" charset="0"/>
          <a:ea typeface="华文新魏" pitchFamily="2" charset="-122"/>
        </a:defRPr>
      </a:lvl8pPr>
      <a:lvl9pPr marL="1828800" algn="ctr" rtl="0" eaLnBrk="0" fontAlgn="base" hangingPunct="0">
        <a:spcBef>
          <a:spcPct val="0"/>
        </a:spcBef>
        <a:spcAft>
          <a:spcPct val="0"/>
        </a:spcAft>
        <a:defRPr sz="4400">
          <a:solidFill>
            <a:srgbClr val="FFFFFF"/>
          </a:solidFill>
          <a:latin typeface="Candara" pitchFamily="34" charset="0"/>
          <a:ea typeface="华文新魏" pitchFamily="2" charset="-122"/>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8194" name="Rounded Rectangle 13"/>
          <p:cNvSpPr>
            <a:spLocks noChangeArrowheads="1"/>
          </p:cNvSpPr>
          <p:nvPr/>
        </p:nvSpPr>
        <p:spPr bwMode="auto">
          <a:xfrm>
            <a:off x="171450" y="330200"/>
            <a:ext cx="6521450" cy="3565525"/>
          </a:xfrm>
          <a:prstGeom prst="roundRect">
            <a:avLst>
              <a:gd name="adj" fmla="val 3361"/>
            </a:avLst>
          </a:prstGeom>
          <a:gradFill rotWithShape="0">
            <a:gsLst>
              <a:gs pos="0">
                <a:srgbClr val="0293E0"/>
              </a:gs>
              <a:gs pos="89999">
                <a:srgbClr val="83D3FE"/>
              </a:gs>
              <a:gs pos="100000">
                <a:srgbClr val="83D3FE"/>
              </a:gs>
            </a:gsLst>
            <a:lin ang="5400000"/>
          </a:gradFill>
          <a:ln w="9525">
            <a:noFill/>
            <a:round/>
            <a:headEnd/>
            <a:tailEnd/>
          </a:ln>
        </p:spPr>
        <p:txBody>
          <a:bodyPr anchor="ctr"/>
          <a:lstStyle/>
          <a:p>
            <a:pPr algn="ctr"/>
            <a:endParaRPr lang="en-US">
              <a:solidFill>
                <a:srgbClr val="FFFFFF"/>
              </a:solidFill>
              <a:latin typeface="Candara" pitchFamily="34" charset="0"/>
            </a:endParaRPr>
          </a:p>
        </p:txBody>
      </p:sp>
      <p:grpSp>
        <p:nvGrpSpPr>
          <p:cNvPr id="8195" name="Group 3"/>
          <p:cNvGrpSpPr>
            <a:grpSpLocks/>
          </p:cNvGrpSpPr>
          <p:nvPr/>
        </p:nvGrpSpPr>
        <p:grpSpPr bwMode="auto">
          <a:xfrm>
            <a:off x="158750" y="2425700"/>
            <a:ext cx="6542088" cy="1920875"/>
            <a:chOff x="0" y="0"/>
            <a:chExt cx="13027839" cy="1892300"/>
          </a:xfrm>
        </p:grpSpPr>
        <p:sp>
          <p:nvSpPr>
            <p:cNvPr id="8196" name="Freeform 14"/>
            <p:cNvSpPr>
              <a:spLocks/>
            </p:cNvSpPr>
            <p:nvPr/>
          </p:nvSpPr>
          <p:spPr bwMode="auto">
            <a:xfrm>
              <a:off x="8715376" y="206375"/>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6" y="388"/>
                </a:cxn>
                <a:cxn ang="0">
                  <a:pos x="2706"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8999"/>
              </a:schemeClr>
            </a:solidFill>
            <a:ln w="9525">
              <a:noFill/>
              <a:round/>
              <a:headEnd/>
              <a:tailEnd/>
            </a:ln>
          </p:spPr>
          <p:txBody>
            <a:bodyPr/>
            <a:lstStyle/>
            <a:p>
              <a:endParaRPr lang="zh-CN" altLang="en-US"/>
            </a:p>
          </p:txBody>
        </p:sp>
        <p:sp>
          <p:nvSpPr>
            <p:cNvPr id="8197" name="Freeform 18"/>
            <p:cNvSpPr>
              <a:spLocks/>
            </p:cNvSpPr>
            <p:nvPr/>
          </p:nvSpPr>
          <p:spPr bwMode="auto">
            <a:xfrm>
              <a:off x="3595688" y="23812"/>
              <a:ext cx="8280401" cy="1209675"/>
            </a:xfrm>
            <a:custGeom>
              <a:avLst/>
              <a:gdLst/>
              <a:ahLst/>
              <a:cxnLst>
                <a:cxn ang="0">
                  <a:pos x="5216" y="714"/>
                </a:cxn>
                <a:cxn ang="0">
                  <a:pos x="4984" y="686"/>
                </a:cxn>
                <a:cxn ang="0">
                  <a:pos x="4478" y="610"/>
                </a:cxn>
                <a:cxn ang="0">
                  <a:pos x="3914" y="508"/>
                </a:cxn>
                <a:cxn ang="0">
                  <a:pos x="3286" y="374"/>
                </a:cxn>
                <a:cxn ang="0">
                  <a:pos x="2812" y="266"/>
                </a:cxn>
                <a:cxn ang="0">
                  <a:pos x="2556" y="210"/>
                </a:cxn>
                <a:cxn ang="0">
                  <a:pos x="2308" y="162"/>
                </a:cxn>
                <a:cxn ang="0">
                  <a:pos x="2074" y="120"/>
                </a:cxn>
                <a:cxn ang="0">
                  <a:pos x="1850" y="86"/>
                </a:cxn>
                <a:cxn ang="0">
                  <a:pos x="1532" y="46"/>
                </a:cxn>
                <a:cxn ang="0">
                  <a:pos x="1148" y="14"/>
                </a:cxn>
                <a:cxn ang="0">
                  <a:pos x="802" y="0"/>
                </a:cxn>
                <a:cxn ang="0">
                  <a:pos x="496" y="4"/>
                </a:cxn>
                <a:cxn ang="0">
                  <a:pos x="230" y="20"/>
                </a:cxn>
                <a:cxn ang="0">
                  <a:pos x="0" y="48"/>
                </a:cxn>
                <a:cxn ang="0">
                  <a:pos x="314" y="86"/>
                </a:cxn>
                <a:cxn ang="0">
                  <a:pos x="652" y="140"/>
                </a:cxn>
                <a:cxn ang="0">
                  <a:pos x="1014" y="210"/>
                </a:cxn>
                <a:cxn ang="0">
                  <a:pos x="1402" y="296"/>
                </a:cxn>
                <a:cxn ang="0">
                  <a:pos x="2092" y="450"/>
                </a:cxn>
                <a:cxn ang="0">
                  <a:pos x="2562" y="544"/>
                </a:cxn>
                <a:cxn ang="0">
                  <a:pos x="2852" y="598"/>
                </a:cxn>
                <a:cxn ang="0">
                  <a:pos x="3128" y="642"/>
                </a:cxn>
                <a:cxn ang="0">
                  <a:pos x="3388" y="678"/>
                </a:cxn>
                <a:cxn ang="0">
                  <a:pos x="3632" y="708"/>
                </a:cxn>
                <a:cxn ang="0">
                  <a:pos x="3864" y="732"/>
                </a:cxn>
                <a:cxn ang="0">
                  <a:pos x="4080" y="748"/>
                </a:cxn>
                <a:cxn ang="0">
                  <a:pos x="4286" y="758"/>
                </a:cxn>
                <a:cxn ang="0">
                  <a:pos x="4478" y="762"/>
                </a:cxn>
                <a:cxn ang="0">
                  <a:pos x="4660" y="760"/>
                </a:cxn>
                <a:cxn ang="0">
                  <a:pos x="4830" y="754"/>
                </a:cxn>
                <a:cxn ang="0">
                  <a:pos x="4992" y="740"/>
                </a:cxn>
                <a:cxn ang="0">
                  <a:pos x="5144" y="72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CN" altLang="en-US"/>
            </a:p>
          </p:txBody>
        </p:sp>
        <p:sp>
          <p:nvSpPr>
            <p:cNvPr id="8198" name="Freeform 22"/>
            <p:cNvSpPr>
              <a:spLocks/>
            </p:cNvSpPr>
            <p:nvPr/>
          </p:nvSpPr>
          <p:spPr bwMode="auto">
            <a:xfrm>
              <a:off x="3908426" y="41275"/>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p:spPr>
          <p:txBody>
            <a:bodyPr/>
            <a:lstStyle/>
            <a:p>
              <a:endParaRPr lang="zh-CN" altLang="en-US"/>
            </a:p>
          </p:txBody>
        </p:sp>
        <p:sp>
          <p:nvSpPr>
            <p:cNvPr id="8199" name="Freeform 26"/>
            <p:cNvSpPr>
              <a:spLocks/>
            </p:cNvSpPr>
            <p:nvPr/>
          </p:nvSpPr>
          <p:spPr bwMode="auto">
            <a:xfrm>
              <a:off x="8061326" y="22225"/>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p:spPr>
          <p:txBody>
            <a:bodyPr/>
            <a:lstStyle/>
            <a:p>
              <a:endParaRPr lang="zh-CN" altLang="en-US"/>
            </a:p>
          </p:txBody>
        </p:sp>
        <p:sp useBgFill="1">
          <p:nvSpPr>
            <p:cNvPr id="8200" name="Freeform 10"/>
            <p:cNvSpPr>
              <a:spLocks/>
            </p:cNvSpPr>
            <p:nvPr/>
          </p:nvSpPr>
          <p:spPr bwMode="auto">
            <a:xfrm>
              <a:off x="0" y="0"/>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160" y="192"/>
                </a:cxn>
                <a:cxn ang="0">
                  <a:pos x="2718" y="112"/>
                </a:cxn>
                <a:cxn ang="0">
                  <a:pos x="2314" y="56"/>
                </a:cxn>
                <a:cxn ang="0">
                  <a:pos x="1948" y="20"/>
                </a:cxn>
                <a:cxn ang="0">
                  <a:pos x="1616" y="2"/>
                </a:cxn>
                <a:cxn ang="0">
                  <a:pos x="1318" y="0"/>
                </a:cxn>
                <a:cxn ang="0">
                  <a:pos x="1054" y="10"/>
                </a:cxn>
                <a:cxn ang="0">
                  <a:pos x="822" y="30"/>
                </a:cxn>
                <a:cxn ang="0">
                  <a:pos x="620" y="58"/>
                </a:cxn>
                <a:cxn ang="0">
                  <a:pos x="450" y="92"/>
                </a:cxn>
                <a:cxn ang="0">
                  <a:pos x="308" y="126"/>
                </a:cxn>
                <a:cxn ang="0">
                  <a:pos x="194" y="160"/>
                </a:cxn>
                <a:cxn ang="0">
                  <a:pos x="108" y="192"/>
                </a:cxn>
                <a:cxn ang="0">
                  <a:pos x="12" y="234"/>
                </a:cxn>
                <a:cxn ang="0">
                  <a:pos x="0" y="1192"/>
                </a:cxn>
                <a:cxn ang="0">
                  <a:pos x="8196" y="1186"/>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CN" altLang="en-US"/>
            </a:p>
          </p:txBody>
        </p:sp>
      </p:grpSp>
      <p:sp>
        <p:nvSpPr>
          <p:cNvPr id="8201" name="Title Placeholder 1"/>
          <p:cNvSpPr>
            <a:spLocks noGrp="1" noChangeArrowheads="1"/>
          </p:cNvSpPr>
          <p:nvPr>
            <p:ph type="title"/>
          </p:nvPr>
        </p:nvSpPr>
        <p:spPr bwMode="auto">
          <a:xfrm>
            <a:off x="342900" y="488950"/>
            <a:ext cx="6172200" cy="18097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8202" name="Text Placeholder 2"/>
          <p:cNvSpPr>
            <a:spLocks noGrp="1" noChangeArrowheads="1"/>
          </p:cNvSpPr>
          <p:nvPr>
            <p:ph type="body" idx="1"/>
          </p:nvPr>
        </p:nvSpPr>
        <p:spPr bwMode="auto">
          <a:xfrm>
            <a:off x="654050" y="3863975"/>
            <a:ext cx="5556250" cy="4984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8203" name="日期占位符 5"/>
          <p:cNvSpPr>
            <a:spLocks noGrp="1" noChangeArrowheads="1"/>
          </p:cNvSpPr>
          <p:nvPr>
            <p:ph type="dt" sz="half" idx="2"/>
          </p:nvPr>
        </p:nvSpPr>
        <p:spPr bwMode="auto">
          <a:xfrm>
            <a:off x="342900" y="9020175"/>
            <a:ext cx="1600200" cy="688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000">
                <a:solidFill>
                  <a:schemeClr val="tx2"/>
                </a:solidFill>
              </a:defRPr>
            </a:lvl1pPr>
          </a:lstStyle>
          <a:p>
            <a:fld id="{D6C32BD3-FDD3-4111-B367-83EDDBCE02B7}" type="datetime1">
              <a:rPr lang="zh-CN" altLang="en-US"/>
              <a:pPr/>
              <a:t>2021/7/21</a:t>
            </a:fld>
            <a:endParaRPr lang="zh-CN" altLang="en-US"/>
          </a:p>
        </p:txBody>
      </p:sp>
      <p:sp>
        <p:nvSpPr>
          <p:cNvPr id="8204" name="页脚占位符 6"/>
          <p:cNvSpPr>
            <a:spLocks noGrp="1" noChangeArrowheads="1"/>
          </p:cNvSpPr>
          <p:nvPr>
            <p:ph type="ftr" sz="quarter" idx="3"/>
          </p:nvPr>
        </p:nvSpPr>
        <p:spPr bwMode="auto">
          <a:xfrm>
            <a:off x="2343150" y="9020175"/>
            <a:ext cx="2171700" cy="688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000">
                <a:solidFill>
                  <a:schemeClr val="tx2"/>
                </a:solidFill>
              </a:defRPr>
            </a:lvl1pPr>
          </a:lstStyle>
          <a:p>
            <a:endParaRPr lang="zh-CN" altLang="en-US"/>
          </a:p>
        </p:txBody>
      </p:sp>
      <p:sp>
        <p:nvSpPr>
          <p:cNvPr id="8205" name="灯片编号占位符 7"/>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a:defRPr sz="1000">
                <a:solidFill>
                  <a:schemeClr val="tx2"/>
                </a:solidFill>
              </a:defRPr>
            </a:lvl1pPr>
          </a:lstStyle>
          <a:p>
            <a:fld id="{A0B4B0C4-24FA-4270-B49B-5370F9099D30}"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4206" r:id="rId1"/>
    <p:sldLayoutId id="2147484207" r:id="rId2"/>
    <p:sldLayoutId id="2147484208" r:id="rId3"/>
    <p:sldLayoutId id="2147484209" r:id="rId4"/>
    <p:sldLayoutId id="2147484210" r:id="rId5"/>
    <p:sldLayoutId id="2147484211" r:id="rId6"/>
    <p:sldLayoutId id="2147484212" r:id="rId7"/>
    <p:sldLayoutId id="2147484213" r:id="rId8"/>
    <p:sldLayoutId id="2147484214" r:id="rId9"/>
    <p:sldLayoutId id="2147484215" r:id="rId10"/>
    <p:sldLayoutId id="2147484216"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华文新魏" pitchFamily="2" charset="-122"/>
        </a:defRPr>
      </a:lvl2pPr>
      <a:lvl3pPr algn="ctr" rtl="0" eaLnBrk="0" fontAlgn="base" hangingPunct="0">
        <a:spcBef>
          <a:spcPct val="0"/>
        </a:spcBef>
        <a:spcAft>
          <a:spcPct val="0"/>
        </a:spcAft>
        <a:defRPr sz="4400">
          <a:solidFill>
            <a:srgbClr val="FFFFFF"/>
          </a:solidFill>
          <a:latin typeface="Candara" pitchFamily="34" charset="0"/>
          <a:ea typeface="华文新魏" pitchFamily="2" charset="-122"/>
        </a:defRPr>
      </a:lvl3pPr>
      <a:lvl4pPr algn="ctr" rtl="0" eaLnBrk="0" fontAlgn="base" hangingPunct="0">
        <a:spcBef>
          <a:spcPct val="0"/>
        </a:spcBef>
        <a:spcAft>
          <a:spcPct val="0"/>
        </a:spcAft>
        <a:defRPr sz="4400">
          <a:solidFill>
            <a:srgbClr val="FFFFFF"/>
          </a:solidFill>
          <a:latin typeface="Candara" pitchFamily="34" charset="0"/>
          <a:ea typeface="华文新魏" pitchFamily="2" charset="-122"/>
        </a:defRPr>
      </a:lvl4pPr>
      <a:lvl5pPr algn="ctr" rtl="0" eaLnBrk="0" fontAlgn="base" hangingPunct="0">
        <a:spcBef>
          <a:spcPct val="0"/>
        </a:spcBef>
        <a:spcAft>
          <a:spcPct val="0"/>
        </a:spcAft>
        <a:defRPr sz="4400">
          <a:solidFill>
            <a:srgbClr val="FFFFFF"/>
          </a:solidFill>
          <a:latin typeface="Candara" pitchFamily="34" charset="0"/>
          <a:ea typeface="华文新魏" pitchFamily="2" charset="-122"/>
        </a:defRPr>
      </a:lvl5pPr>
      <a:lvl6pPr marL="457200" algn="ctr" rtl="0" eaLnBrk="0" fontAlgn="base" hangingPunct="0">
        <a:spcBef>
          <a:spcPct val="0"/>
        </a:spcBef>
        <a:spcAft>
          <a:spcPct val="0"/>
        </a:spcAft>
        <a:defRPr sz="4400">
          <a:solidFill>
            <a:srgbClr val="FFFFFF"/>
          </a:solidFill>
          <a:latin typeface="Candara" pitchFamily="34" charset="0"/>
          <a:ea typeface="华文新魏" pitchFamily="2" charset="-122"/>
        </a:defRPr>
      </a:lvl6pPr>
      <a:lvl7pPr marL="914400" algn="ctr" rtl="0" eaLnBrk="0" fontAlgn="base" hangingPunct="0">
        <a:spcBef>
          <a:spcPct val="0"/>
        </a:spcBef>
        <a:spcAft>
          <a:spcPct val="0"/>
        </a:spcAft>
        <a:defRPr sz="4400">
          <a:solidFill>
            <a:srgbClr val="FFFFFF"/>
          </a:solidFill>
          <a:latin typeface="Candara" pitchFamily="34" charset="0"/>
          <a:ea typeface="华文新魏" pitchFamily="2" charset="-122"/>
        </a:defRPr>
      </a:lvl7pPr>
      <a:lvl8pPr marL="1371600" algn="ctr" rtl="0" eaLnBrk="0" fontAlgn="base" hangingPunct="0">
        <a:spcBef>
          <a:spcPct val="0"/>
        </a:spcBef>
        <a:spcAft>
          <a:spcPct val="0"/>
        </a:spcAft>
        <a:defRPr sz="4400">
          <a:solidFill>
            <a:srgbClr val="FFFFFF"/>
          </a:solidFill>
          <a:latin typeface="Candara" pitchFamily="34" charset="0"/>
          <a:ea typeface="华文新魏" pitchFamily="2" charset="-122"/>
        </a:defRPr>
      </a:lvl8pPr>
      <a:lvl9pPr marL="1828800" algn="ctr" rtl="0" eaLnBrk="0" fontAlgn="base" hangingPunct="0">
        <a:spcBef>
          <a:spcPct val="0"/>
        </a:spcBef>
        <a:spcAft>
          <a:spcPct val="0"/>
        </a:spcAft>
        <a:defRPr sz="4400">
          <a:solidFill>
            <a:srgbClr val="FFFFFF"/>
          </a:solidFill>
          <a:latin typeface="Candara" pitchFamily="34" charset="0"/>
          <a:ea typeface="华文新魏" pitchFamily="2" charset="-122"/>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7.png"/><Relationship Id="rId7" Type="http://schemas.openxmlformats.org/officeDocument/2006/relationships/diagramQuickStyle" Target="../diagrams/quickStyle1.xml"/><Relationship Id="rId2" Type="http://schemas.openxmlformats.org/officeDocument/2006/relationships/image" Target="../media/image6.png"/><Relationship Id="rId1" Type="http://schemas.openxmlformats.org/officeDocument/2006/relationships/slideLayout" Target="../slideLayouts/slideLayout8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8.png"/><Relationship Id="rId9" Type="http://schemas.microsoft.com/office/2007/relationships/diagramDrawing" Target="../diagrams/drawin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88913" y="4342252"/>
            <a:ext cx="6480175" cy="2986715"/>
          </a:xfrm>
          <a:prstGeom prst="rect">
            <a:avLst/>
          </a:prstGeom>
          <a:noFill/>
          <a:ln w="9525">
            <a:noFill/>
            <a:miter lim="800000"/>
            <a:headEnd/>
            <a:tailEnd/>
          </a:ln>
          <a:effectLst/>
        </p:spPr>
        <p:txBody>
          <a:bodyPr lIns="100330" tIns="50165" rIns="100330" bIns="50165">
            <a:spAutoFit/>
          </a:bodyPr>
          <a:lstStyle/>
          <a:p>
            <a:pPr algn="ctr">
              <a:lnSpc>
                <a:spcPts val="7500"/>
              </a:lnSpc>
            </a:pPr>
            <a:r>
              <a:rPr lang="zh-CN" altLang="en-US" sz="3900" b="1" dirty="0" smtClean="0">
                <a:ea typeface="宋体" pitchFamily="2" charset="-122"/>
              </a:rPr>
              <a:t>关于</a:t>
            </a:r>
            <a:r>
              <a:rPr lang="zh-CN" altLang="en-US" sz="3900" b="1" dirty="0">
                <a:latin typeface="Times New Roman" pitchFamily="18" charset="0"/>
                <a:ea typeface="宋体" pitchFamily="2" charset="-122"/>
              </a:rPr>
              <a:t>2020</a:t>
            </a:r>
            <a:r>
              <a:rPr lang="zh-CN" altLang="en-US" sz="3900" b="1" dirty="0">
                <a:ea typeface="宋体" pitchFamily="2" charset="-122"/>
              </a:rPr>
              <a:t>年度自治区本</a:t>
            </a:r>
            <a:r>
              <a:rPr lang="zh-CN" altLang="en-US" sz="3900" b="1" dirty="0" smtClean="0">
                <a:ea typeface="宋体" pitchFamily="2" charset="-122"/>
              </a:rPr>
              <a:t>级</a:t>
            </a:r>
            <a:endParaRPr lang="en-US" altLang="zh-CN" sz="3900" b="1" dirty="0" smtClean="0">
              <a:ea typeface="宋体" pitchFamily="2" charset="-122"/>
            </a:endParaRPr>
          </a:p>
          <a:p>
            <a:pPr algn="ctr">
              <a:lnSpc>
                <a:spcPts val="7500"/>
              </a:lnSpc>
            </a:pPr>
            <a:r>
              <a:rPr lang="zh-CN" altLang="en-US" sz="3900" b="1" dirty="0" smtClean="0">
                <a:ea typeface="宋体" pitchFamily="2" charset="-122"/>
              </a:rPr>
              <a:t>预算执行</a:t>
            </a:r>
            <a:r>
              <a:rPr lang="zh-CN" altLang="en-US" sz="3900" b="1" dirty="0">
                <a:ea typeface="宋体" pitchFamily="2" charset="-122"/>
              </a:rPr>
              <a:t>和其他财政</a:t>
            </a:r>
            <a:r>
              <a:rPr lang="zh-CN" altLang="en-US" sz="3900" b="1" dirty="0" smtClean="0">
                <a:ea typeface="宋体" pitchFamily="2" charset="-122"/>
              </a:rPr>
              <a:t>收支的审计</a:t>
            </a:r>
            <a:r>
              <a:rPr lang="zh-CN" altLang="en-US" sz="3900" b="1" dirty="0">
                <a:ea typeface="宋体" pitchFamily="2" charset="-122"/>
              </a:rPr>
              <a:t>工作</a:t>
            </a:r>
            <a:r>
              <a:rPr lang="zh-CN" altLang="en-US" sz="3900" b="1" dirty="0" smtClean="0">
                <a:ea typeface="宋体" pitchFamily="2" charset="-122"/>
              </a:rPr>
              <a:t>报告</a:t>
            </a:r>
            <a:endParaRPr lang="zh-CN" altLang="en-US" sz="3900" b="1" dirty="0">
              <a:ea typeface="宋体" pitchFamily="2" charset="-122"/>
            </a:endParaRPr>
          </a:p>
        </p:txBody>
      </p:sp>
      <p:sp>
        <p:nvSpPr>
          <p:cNvPr id="10243" name="Text Box 3"/>
          <p:cNvSpPr txBox="1">
            <a:spLocks noChangeArrowheads="1"/>
          </p:cNvSpPr>
          <p:nvPr/>
        </p:nvSpPr>
        <p:spPr bwMode="auto">
          <a:xfrm>
            <a:off x="641350" y="993775"/>
            <a:ext cx="2322513" cy="1193800"/>
          </a:xfrm>
          <a:prstGeom prst="rect">
            <a:avLst/>
          </a:prstGeom>
          <a:noFill/>
          <a:ln w="9525">
            <a:noFill/>
            <a:miter lim="800000"/>
            <a:headEnd/>
            <a:tailEnd/>
          </a:ln>
          <a:effectLst/>
        </p:spPr>
        <p:txBody>
          <a:bodyPr lIns="100330" tIns="50165" rIns="100330" bIns="50165">
            <a:spAutoFit/>
          </a:bodyPr>
          <a:lstStyle/>
          <a:p>
            <a:r>
              <a:rPr lang="zh-CN" altLang="en-US" sz="7100" i="1">
                <a:solidFill>
                  <a:srgbClr val="FF6600"/>
                </a:solidFill>
                <a:latin typeface="华文中宋" pitchFamily="2" charset="-122"/>
                <a:ea typeface="长城大标宋体" pitchFamily="1" charset="-122"/>
              </a:rPr>
              <a:t>图解</a:t>
            </a:r>
          </a:p>
        </p:txBody>
      </p:sp>
      <p:sp>
        <p:nvSpPr>
          <p:cNvPr id="10244" name="矩形 1"/>
          <p:cNvSpPr>
            <a:spLocks noChangeArrowheads="1"/>
          </p:cNvSpPr>
          <p:nvPr/>
        </p:nvSpPr>
        <p:spPr bwMode="auto">
          <a:xfrm>
            <a:off x="3008313" y="8553450"/>
            <a:ext cx="1152525" cy="704850"/>
          </a:xfrm>
          <a:prstGeom prst="rect">
            <a:avLst/>
          </a:prstGeom>
          <a:noFill/>
          <a:ln w="9525">
            <a:noFill/>
            <a:miter lim="800000"/>
            <a:headEnd/>
            <a:tailEnd/>
          </a:ln>
        </p:spPr>
        <p:txBody>
          <a:bodyPr anchor="ctr"/>
          <a:lstStyle/>
          <a:p>
            <a:pPr algn="ctr"/>
            <a:r>
              <a:rPr lang="en-US" sz="1400">
                <a:latin typeface="宋体" pitchFamily="2" charset="-122"/>
                <a:ea typeface="宋体" pitchFamily="2" charset="-122"/>
              </a:rPr>
              <a:t>1</a:t>
            </a:r>
            <a:endParaRPr lang="zh-CN" altLang="en-US" sz="140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17500" y="993055"/>
            <a:ext cx="6207125" cy="608013"/>
          </a:xfrm>
          <a:prstGeom prst="rect">
            <a:avLst/>
          </a:prstGeom>
          <a:noFill/>
          <a:ln w="9525">
            <a:noFill/>
            <a:miter lim="800000"/>
            <a:headEnd/>
            <a:tailEnd/>
          </a:ln>
          <a:effectLst/>
        </p:spPr>
        <p:txBody>
          <a:bodyPr lIns="100330" tIns="50165" rIns="100330" bIns="50165">
            <a:spAutoFit/>
          </a:bodyPr>
          <a:lstStyle/>
          <a:p>
            <a:pPr algn="ctr">
              <a:lnSpc>
                <a:spcPts val="4000"/>
              </a:lnSpc>
            </a:pPr>
            <a:r>
              <a:rPr lang="zh-CN" altLang="en-US" sz="3000" b="1" dirty="0">
                <a:latin typeface="宋体" pitchFamily="2" charset="-122"/>
                <a:ea typeface="宋体" pitchFamily="2" charset="-122"/>
              </a:rPr>
              <a:t>加强融资担保政策落实审计</a:t>
            </a:r>
          </a:p>
        </p:txBody>
      </p:sp>
      <p:sp>
        <p:nvSpPr>
          <p:cNvPr id="21507" name="矩形 6"/>
          <p:cNvSpPr>
            <a:spLocks noChangeArrowheads="1"/>
          </p:cNvSpPr>
          <p:nvPr/>
        </p:nvSpPr>
        <p:spPr bwMode="auto">
          <a:xfrm>
            <a:off x="2997200" y="8912225"/>
            <a:ext cx="1152525" cy="706438"/>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10</a:t>
            </a:r>
            <a:endParaRPr lang="zh-CN" altLang="en-US" sz="1400" dirty="0">
              <a:latin typeface="宋体" pitchFamily="2" charset="-122"/>
              <a:ea typeface="宋体" pitchFamily="2" charset="-122"/>
            </a:endParaRPr>
          </a:p>
        </p:txBody>
      </p:sp>
      <p:sp>
        <p:nvSpPr>
          <p:cNvPr id="2" name="Rectangle 12"/>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4" name="Organization Chart 1"/>
          <p:cNvGrpSpPr>
            <a:grpSpLocks/>
          </p:cNvGrpSpPr>
          <p:nvPr/>
        </p:nvGrpSpPr>
        <p:grpSpPr bwMode="auto">
          <a:xfrm>
            <a:off x="549040" y="3225024"/>
            <a:ext cx="5759920" cy="5543923"/>
            <a:chOff x="1638" y="402"/>
            <a:chExt cx="3744" cy="5244"/>
          </a:xfrm>
        </p:grpSpPr>
        <p:cxnSp>
          <p:nvCxnSpPr>
            <p:cNvPr id="15370" name="_s15370"/>
            <p:cNvCxnSpPr>
              <a:cxnSpLocks noChangeShapeType="1"/>
              <a:stCxn id="9" idx="1"/>
              <a:endCxn id="5" idx="2"/>
            </p:cNvCxnSpPr>
            <p:nvPr/>
          </p:nvCxnSpPr>
          <p:spPr bwMode="auto">
            <a:xfrm rot="10800000">
              <a:off x="2621" y="947"/>
              <a:ext cx="514" cy="3202"/>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69" name="_s15369"/>
            <p:cNvCxnSpPr>
              <a:cxnSpLocks noChangeShapeType="1"/>
              <a:stCxn id="8" idx="1"/>
              <a:endCxn id="5" idx="2"/>
            </p:cNvCxnSpPr>
            <p:nvPr/>
          </p:nvCxnSpPr>
          <p:spPr bwMode="auto">
            <a:xfrm rot="10800000">
              <a:off x="2621" y="947"/>
              <a:ext cx="514" cy="4325"/>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68" name="_s15368"/>
            <p:cNvCxnSpPr>
              <a:cxnSpLocks noChangeShapeType="1"/>
              <a:stCxn id="7" idx="1"/>
              <a:endCxn id="5" idx="2"/>
            </p:cNvCxnSpPr>
            <p:nvPr/>
          </p:nvCxnSpPr>
          <p:spPr bwMode="auto">
            <a:xfrm rot="10800000">
              <a:off x="2621" y="947"/>
              <a:ext cx="514" cy="207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67" name="_s15367"/>
            <p:cNvCxnSpPr>
              <a:cxnSpLocks noChangeShapeType="1"/>
              <a:stCxn id="6" idx="1"/>
              <a:endCxn id="5" idx="2"/>
            </p:cNvCxnSpPr>
            <p:nvPr/>
          </p:nvCxnSpPr>
          <p:spPr bwMode="auto">
            <a:xfrm rot="10800000">
              <a:off x="2621" y="947"/>
              <a:ext cx="514" cy="954"/>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5" name="_s15366"/>
            <p:cNvSpPr>
              <a:spLocks noChangeArrowheads="1"/>
            </p:cNvSpPr>
            <p:nvPr/>
          </p:nvSpPr>
          <p:spPr bwMode="auto">
            <a:xfrm>
              <a:off x="1638" y="402"/>
              <a:ext cx="1966" cy="545"/>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发现的主要问题</a:t>
              </a:r>
              <a:endParaRPr kumimoji="0" lang="zh-CN" sz="1800" b="1" i="0" u="none" strike="noStrike" cap="none" normalizeH="0" baseline="0" dirty="0" smtClean="0">
                <a:ln>
                  <a:noFill/>
                </a:ln>
                <a:solidFill>
                  <a:schemeClr val="tx1"/>
                </a:solidFill>
                <a:effectLst/>
                <a:ea typeface="宋体" pitchFamily="2" charset="-122"/>
                <a:cs typeface="宋体" pitchFamily="2" charset="-122"/>
              </a:endParaRPr>
            </a:p>
          </p:txBody>
        </p:sp>
        <p:sp>
          <p:nvSpPr>
            <p:cNvPr id="6" name="_s15365"/>
            <p:cNvSpPr>
              <a:spLocks noChangeArrowheads="1"/>
            </p:cNvSpPr>
            <p:nvPr/>
          </p:nvSpPr>
          <p:spPr bwMode="auto">
            <a:xfrm>
              <a:off x="3135" y="1526"/>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融资再担保体系建设缓慢</a:t>
              </a:r>
              <a:r>
                <a:rPr lang="zh-CN" altLang="en-US" sz="1600" b="1" dirty="0">
                  <a:latin typeface="仿宋" pitchFamily="49" charset="-122"/>
                  <a:cs typeface="Times New Roman" pitchFamily="18" charset="0"/>
                </a:rPr>
                <a:t>、</a:t>
              </a: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金融功能发挥作用不强</a:t>
              </a:r>
              <a:endParaRPr kumimoji="0" 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7" name="_s15364"/>
            <p:cNvSpPr>
              <a:spLocks noChangeArrowheads="1"/>
            </p:cNvSpPr>
            <p:nvPr/>
          </p:nvSpPr>
          <p:spPr bwMode="auto">
            <a:xfrm>
              <a:off x="3135" y="2650"/>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银担合作政策未执行到位</a:t>
              </a:r>
              <a:endParaRPr kumimoji="0" 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8" name="_s15363"/>
            <p:cNvSpPr>
              <a:spLocks noChangeArrowheads="1"/>
            </p:cNvSpPr>
            <p:nvPr/>
          </p:nvSpPr>
          <p:spPr bwMode="auto">
            <a:xfrm>
              <a:off x="3135" y="4898"/>
              <a:ext cx="2247" cy="748"/>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内控制度风险防控薄弱</a:t>
              </a:r>
              <a:endParaRPr kumimoji="0" 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9" name="_s15362"/>
            <p:cNvSpPr>
              <a:spLocks noChangeArrowheads="1"/>
            </p:cNvSpPr>
            <p:nvPr/>
          </p:nvSpPr>
          <p:spPr bwMode="auto">
            <a:xfrm>
              <a:off x="3135" y="3774"/>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政府性融资担保机构财政支持政策未落实到位</a:t>
              </a:r>
              <a:endParaRPr kumimoji="0" 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
        <p:nvSpPr>
          <p:cNvPr id="15" name="TextBox 14"/>
          <p:cNvSpPr txBox="1"/>
          <p:nvPr/>
        </p:nvSpPr>
        <p:spPr>
          <a:xfrm>
            <a:off x="909035" y="1785044"/>
            <a:ext cx="5111929" cy="923330"/>
          </a:xfrm>
          <a:prstGeom prst="rect">
            <a:avLst/>
          </a:prstGeom>
          <a:noFill/>
        </p:spPr>
        <p:txBody>
          <a:bodyPr wrap="square" rtlCol="0">
            <a:spAutoFit/>
          </a:bodyPr>
          <a:lstStyle/>
          <a:p>
            <a:r>
              <a:rPr lang="zh-CN" altLang="en-US" sz="1800" b="1" dirty="0" smtClean="0">
                <a:latin typeface="宋体" pitchFamily="2" charset="-122"/>
                <a:ea typeface="宋体" pitchFamily="2" charset="-122"/>
              </a:rPr>
              <a:t>    审计</a:t>
            </a:r>
            <a:r>
              <a:rPr lang="zh-CN" altLang="en-US" sz="1800" b="1" dirty="0">
                <a:latin typeface="宋体" pitchFamily="2" charset="-122"/>
                <a:ea typeface="宋体" pitchFamily="2" charset="-122"/>
              </a:rPr>
              <a:t>厅组织对自治区本级</a:t>
            </a:r>
            <a:r>
              <a:rPr lang="en-US" altLang="zh-CN" sz="1800" b="1" dirty="0">
                <a:latin typeface="宋体" pitchFamily="2" charset="-122"/>
                <a:ea typeface="宋体" pitchFamily="2" charset="-122"/>
              </a:rPr>
              <a:t>1</a:t>
            </a:r>
            <a:r>
              <a:rPr lang="zh-CN" altLang="en-US" sz="1800" b="1" dirty="0">
                <a:latin typeface="宋体" pitchFamily="2" charset="-122"/>
                <a:ea typeface="宋体" pitchFamily="2" charset="-122"/>
              </a:rPr>
              <a:t>家融资担保机构、</a:t>
            </a:r>
            <a:r>
              <a:rPr lang="en-US" altLang="zh-CN" sz="1800" b="1" dirty="0">
                <a:latin typeface="宋体" pitchFamily="2" charset="-122"/>
                <a:ea typeface="宋体" pitchFamily="2" charset="-122"/>
              </a:rPr>
              <a:t>12</a:t>
            </a:r>
            <a:r>
              <a:rPr lang="zh-CN" altLang="en-US" sz="1800" b="1" dirty="0">
                <a:latin typeface="宋体" pitchFamily="2" charset="-122"/>
                <a:ea typeface="宋体" pitchFamily="2" charset="-122"/>
              </a:rPr>
              <a:t>个盟市和满洲里市、二连浩特市所属</a:t>
            </a:r>
            <a:r>
              <a:rPr lang="en-US" altLang="zh-CN" sz="1800" b="1" dirty="0">
                <a:latin typeface="宋体" pitchFamily="2" charset="-122"/>
                <a:ea typeface="宋体" pitchFamily="2" charset="-122"/>
              </a:rPr>
              <a:t>21</a:t>
            </a:r>
            <a:r>
              <a:rPr lang="zh-CN" altLang="en-US" sz="1800" b="1" dirty="0">
                <a:latin typeface="宋体" pitchFamily="2" charset="-122"/>
                <a:ea typeface="宋体" pitchFamily="2" charset="-122"/>
              </a:rPr>
              <a:t>家融资担保机构融资担保政策落实情况进行了审计</a:t>
            </a:r>
            <a:r>
              <a:rPr lang="zh-CN" altLang="zh-CN" sz="1800" b="1" dirty="0" smtClean="0">
                <a:latin typeface="宋体" pitchFamily="2" charset="-122"/>
                <a:ea typeface="宋体" pitchFamily="2" charset="-122"/>
              </a:rPr>
              <a:t>。</a:t>
            </a:r>
            <a:endParaRPr lang="zh-CN" altLang="en-US" sz="1800" b="1" dirty="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19100" y="837868"/>
            <a:ext cx="6019800" cy="1019175"/>
          </a:xfrm>
          <a:prstGeom prst="rect">
            <a:avLst/>
          </a:prstGeom>
          <a:noFill/>
          <a:ln w="9525">
            <a:noFill/>
            <a:miter lim="800000"/>
            <a:headEnd/>
            <a:tailEnd/>
          </a:ln>
          <a:effectLst/>
        </p:spPr>
        <p:txBody>
          <a:bodyPr lIns="100330" tIns="50165" rIns="100330" bIns="50165">
            <a:spAutoFit/>
          </a:bodyPr>
          <a:lstStyle/>
          <a:p>
            <a:pPr algn="ctr">
              <a:lnSpc>
                <a:spcPts val="3800"/>
              </a:lnSpc>
            </a:pPr>
            <a:r>
              <a:rPr lang="zh-CN" altLang="en-US" sz="3000" b="1" dirty="0">
                <a:latin typeface="宋体" pitchFamily="2" charset="-122"/>
                <a:ea typeface="宋体" pitchFamily="2" charset="-122"/>
              </a:rPr>
              <a:t>持续推进脱贫攻坚和乡村振兴</a:t>
            </a:r>
            <a:endParaRPr lang="en-US" sz="3000" b="1" dirty="0">
              <a:latin typeface="宋体" pitchFamily="2" charset="-122"/>
              <a:ea typeface="宋体" pitchFamily="2" charset="-122"/>
            </a:endParaRPr>
          </a:p>
          <a:p>
            <a:pPr algn="ctr">
              <a:lnSpc>
                <a:spcPts val="3800"/>
              </a:lnSpc>
            </a:pPr>
            <a:r>
              <a:rPr lang="zh-CN" altLang="en-US" sz="3000" b="1" dirty="0">
                <a:latin typeface="宋体" pitchFamily="2" charset="-122"/>
                <a:ea typeface="宋体" pitchFamily="2" charset="-122"/>
              </a:rPr>
              <a:t>相关政策及资金审计</a:t>
            </a:r>
          </a:p>
        </p:txBody>
      </p:sp>
      <p:sp>
        <p:nvSpPr>
          <p:cNvPr id="22532" name="矩形 6"/>
          <p:cNvSpPr>
            <a:spLocks noChangeArrowheads="1"/>
          </p:cNvSpPr>
          <p:nvPr/>
        </p:nvSpPr>
        <p:spPr bwMode="auto">
          <a:xfrm>
            <a:off x="3008313" y="8840788"/>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11</a:t>
            </a:r>
            <a:endParaRPr lang="zh-CN" altLang="en-US" sz="1400" dirty="0">
              <a:latin typeface="宋体" pitchFamily="2" charset="-122"/>
              <a:ea typeface="宋体" pitchFamily="2" charset="-122"/>
            </a:endParaRPr>
          </a:p>
        </p:txBody>
      </p:sp>
      <p:sp>
        <p:nvSpPr>
          <p:cNvPr id="5" name="TextBox 4"/>
          <p:cNvSpPr txBox="1"/>
          <p:nvPr/>
        </p:nvSpPr>
        <p:spPr>
          <a:xfrm>
            <a:off x="909035" y="2229695"/>
            <a:ext cx="5111929" cy="923330"/>
          </a:xfrm>
          <a:prstGeom prst="rect">
            <a:avLst/>
          </a:prstGeom>
          <a:noFill/>
        </p:spPr>
        <p:txBody>
          <a:bodyPr wrap="square" rtlCol="0">
            <a:spAutoFit/>
          </a:bodyPr>
          <a:lstStyle/>
          <a:p>
            <a:r>
              <a:rPr lang="zh-CN" altLang="en-US" sz="1800" b="1" dirty="0" smtClean="0">
                <a:latin typeface="宋体" pitchFamily="2" charset="-122"/>
                <a:ea typeface="宋体" pitchFamily="2" charset="-122"/>
              </a:rPr>
              <a:t>    审计</a:t>
            </a:r>
            <a:r>
              <a:rPr lang="zh-CN" altLang="en-US" sz="1800" b="1" dirty="0">
                <a:latin typeface="宋体" pitchFamily="2" charset="-122"/>
                <a:ea typeface="宋体" pitchFamily="2" charset="-122"/>
              </a:rPr>
              <a:t>厅组织对全区</a:t>
            </a:r>
            <a:r>
              <a:rPr lang="en-US" altLang="zh-CN" sz="1800" b="1" dirty="0">
                <a:latin typeface="宋体" pitchFamily="2" charset="-122"/>
                <a:ea typeface="宋体" pitchFamily="2" charset="-122"/>
              </a:rPr>
              <a:t>51</a:t>
            </a:r>
            <a:r>
              <a:rPr lang="zh-CN" altLang="en-US" sz="1800" b="1" dirty="0">
                <a:latin typeface="宋体" pitchFamily="2" charset="-122"/>
                <a:ea typeface="宋体" pitchFamily="2" charset="-122"/>
              </a:rPr>
              <a:t>个旗县乡村振兴相关政策落实及资金管理使用情况进行了审计，抽查资金</a:t>
            </a:r>
            <a:r>
              <a:rPr lang="en-US" altLang="zh-CN" sz="1800" b="1" dirty="0">
                <a:latin typeface="宋体" pitchFamily="2" charset="-122"/>
                <a:ea typeface="宋体" pitchFamily="2" charset="-122"/>
              </a:rPr>
              <a:t>126.55</a:t>
            </a:r>
            <a:r>
              <a:rPr lang="zh-CN" altLang="en-US" sz="1800" b="1" dirty="0">
                <a:latin typeface="宋体" pitchFamily="2" charset="-122"/>
                <a:ea typeface="宋体" pitchFamily="2" charset="-122"/>
              </a:rPr>
              <a:t>亿元、项目</a:t>
            </a:r>
            <a:r>
              <a:rPr lang="en-US" altLang="zh-CN" sz="1800" b="1" dirty="0">
                <a:latin typeface="宋体" pitchFamily="2" charset="-122"/>
                <a:ea typeface="宋体" pitchFamily="2" charset="-122"/>
              </a:rPr>
              <a:t>1192</a:t>
            </a:r>
            <a:r>
              <a:rPr lang="zh-CN" altLang="en-US" sz="1800" b="1" dirty="0">
                <a:latin typeface="宋体" pitchFamily="2" charset="-122"/>
                <a:ea typeface="宋体" pitchFamily="2" charset="-122"/>
              </a:rPr>
              <a:t>个，入户走访</a:t>
            </a:r>
            <a:r>
              <a:rPr lang="en-US" altLang="zh-CN" sz="1800" b="1" dirty="0">
                <a:latin typeface="宋体" pitchFamily="2" charset="-122"/>
                <a:ea typeface="宋体" pitchFamily="2" charset="-122"/>
              </a:rPr>
              <a:t>1808</a:t>
            </a:r>
            <a:r>
              <a:rPr lang="zh-CN" altLang="en-US" sz="1800" b="1" dirty="0">
                <a:latin typeface="宋体" pitchFamily="2" charset="-122"/>
                <a:ea typeface="宋体" pitchFamily="2" charset="-122"/>
              </a:rPr>
              <a:t>户</a:t>
            </a:r>
            <a:r>
              <a:rPr lang="zh-CN" altLang="en-US" sz="1800" b="1" dirty="0" smtClean="0">
                <a:latin typeface="宋体" pitchFamily="2" charset="-122"/>
                <a:ea typeface="宋体" pitchFamily="2" charset="-122"/>
              </a:rPr>
              <a:t>。</a:t>
            </a:r>
            <a:endParaRPr lang="zh-CN" altLang="en-US" sz="1800" b="1" dirty="0">
              <a:latin typeface="宋体" pitchFamily="2" charset="-122"/>
              <a:ea typeface="宋体" pitchFamily="2" charset="-122"/>
            </a:endParaRPr>
          </a:p>
        </p:txBody>
      </p:sp>
      <p:grpSp>
        <p:nvGrpSpPr>
          <p:cNvPr id="6" name="Organization Chart 1"/>
          <p:cNvGrpSpPr>
            <a:grpSpLocks/>
          </p:cNvGrpSpPr>
          <p:nvPr/>
        </p:nvGrpSpPr>
        <p:grpSpPr bwMode="auto">
          <a:xfrm>
            <a:off x="549040" y="4052257"/>
            <a:ext cx="5759920" cy="4356695"/>
            <a:chOff x="1638" y="402"/>
            <a:chExt cx="3744" cy="4121"/>
          </a:xfrm>
        </p:grpSpPr>
        <p:cxnSp>
          <p:nvCxnSpPr>
            <p:cNvPr id="7" name="_s15370"/>
            <p:cNvCxnSpPr>
              <a:cxnSpLocks noChangeShapeType="1"/>
              <a:stCxn id="15" idx="1"/>
              <a:endCxn id="11" idx="2"/>
            </p:cNvCxnSpPr>
            <p:nvPr/>
          </p:nvCxnSpPr>
          <p:spPr bwMode="auto">
            <a:xfrm rot="10800000">
              <a:off x="2621" y="947"/>
              <a:ext cx="514" cy="3202"/>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9" name="_s15368"/>
            <p:cNvCxnSpPr>
              <a:cxnSpLocks noChangeShapeType="1"/>
              <a:stCxn id="13" idx="1"/>
              <a:endCxn id="11" idx="2"/>
            </p:cNvCxnSpPr>
            <p:nvPr/>
          </p:nvCxnSpPr>
          <p:spPr bwMode="auto">
            <a:xfrm rot="10800000">
              <a:off x="2621" y="947"/>
              <a:ext cx="514" cy="207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0" name="_s15367"/>
            <p:cNvCxnSpPr>
              <a:cxnSpLocks noChangeShapeType="1"/>
              <a:stCxn id="12" idx="1"/>
              <a:endCxn id="11" idx="2"/>
            </p:cNvCxnSpPr>
            <p:nvPr/>
          </p:nvCxnSpPr>
          <p:spPr bwMode="auto">
            <a:xfrm rot="10800000">
              <a:off x="2621" y="947"/>
              <a:ext cx="514" cy="954"/>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11" name="_s15366"/>
            <p:cNvSpPr>
              <a:spLocks noChangeArrowheads="1"/>
            </p:cNvSpPr>
            <p:nvPr/>
          </p:nvSpPr>
          <p:spPr bwMode="auto">
            <a:xfrm>
              <a:off x="1638" y="402"/>
              <a:ext cx="1966" cy="545"/>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发现的主要问题</a:t>
              </a:r>
              <a:endParaRPr kumimoji="0" lang="zh-CN" sz="1800" b="1" i="0" u="none" strike="noStrike" cap="none" normalizeH="0" baseline="0" dirty="0" smtClean="0">
                <a:ln>
                  <a:noFill/>
                </a:ln>
                <a:solidFill>
                  <a:schemeClr val="tx1"/>
                </a:solidFill>
                <a:effectLst/>
                <a:ea typeface="宋体" pitchFamily="2" charset="-122"/>
                <a:cs typeface="宋体" pitchFamily="2" charset="-122"/>
              </a:endParaRPr>
            </a:p>
          </p:txBody>
        </p:sp>
        <p:sp>
          <p:nvSpPr>
            <p:cNvPr id="12" name="_s15365"/>
            <p:cNvSpPr>
              <a:spLocks noChangeArrowheads="1"/>
            </p:cNvSpPr>
            <p:nvPr/>
          </p:nvSpPr>
          <p:spPr bwMode="auto">
            <a:xfrm>
              <a:off x="3135" y="1526"/>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altLang="en-US" sz="1600" b="1" i="0" u="none" strike="noStrike" cap="none" normalizeH="0" baseline="0" dirty="0" smtClean="0">
                  <a:ln>
                    <a:noFill/>
                  </a:ln>
                  <a:solidFill>
                    <a:schemeClr val="tx1"/>
                  </a:solidFill>
                  <a:effectLst/>
                  <a:latin typeface="仿宋" pitchFamily="49" charset="-122"/>
                  <a:cs typeface="Times New Roman" pitchFamily="18" charset="0"/>
                </a:rPr>
                <a:t>易地搬迁后续扶持仍需加</a:t>
              </a: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强</a:t>
              </a:r>
              <a:endParaRPr kumimoji="0" 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3" name="_s15364"/>
            <p:cNvSpPr>
              <a:spLocks noChangeArrowheads="1"/>
            </p:cNvSpPr>
            <p:nvPr/>
          </p:nvSpPr>
          <p:spPr bwMode="auto">
            <a:xfrm>
              <a:off x="3135" y="2650"/>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a:latin typeface="仿宋" pitchFamily="49" charset="-122"/>
                  <a:cs typeface="Times New Roman" pitchFamily="18" charset="0"/>
                </a:rPr>
                <a:t>乡村项目建设和资金投入效益仍需提升</a:t>
              </a:r>
              <a:endParaRPr kumimoji="0" 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5" name="_s15362"/>
            <p:cNvSpPr>
              <a:spLocks noChangeArrowheads="1"/>
            </p:cNvSpPr>
            <p:nvPr/>
          </p:nvSpPr>
          <p:spPr bwMode="auto">
            <a:xfrm>
              <a:off x="3135" y="3774"/>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a:latin typeface="仿宋" pitchFamily="49" charset="-122"/>
                  <a:cs typeface="Times New Roman" pitchFamily="18" charset="0"/>
                </a:rPr>
                <a:t>农村人居环境仍需下大气力整治</a:t>
              </a:r>
              <a:endParaRPr kumimoji="0" lang="zh-CN"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27025" y="1220788"/>
            <a:ext cx="6210300" cy="557212"/>
          </a:xfrm>
          <a:prstGeom prst="rect">
            <a:avLst/>
          </a:prstGeom>
          <a:noFill/>
          <a:ln w="9525">
            <a:noFill/>
            <a:miter lim="800000"/>
            <a:headEnd/>
            <a:tailEnd/>
          </a:ln>
          <a:effectLst/>
        </p:spPr>
        <p:txBody>
          <a:bodyPr lIns="100330" tIns="50165" rIns="100330" bIns="50165">
            <a:spAutoFit/>
          </a:bodyPr>
          <a:lstStyle/>
          <a:p>
            <a:pPr algn="ctr"/>
            <a:r>
              <a:rPr lang="zh-CN" altLang="en-US" sz="3000" b="1">
                <a:latin typeface="宋体" pitchFamily="2" charset="-122"/>
                <a:ea typeface="宋体" pitchFamily="2" charset="-122"/>
              </a:rPr>
              <a:t>重点民生资金审计情况</a:t>
            </a:r>
          </a:p>
        </p:txBody>
      </p:sp>
      <p:sp>
        <p:nvSpPr>
          <p:cNvPr id="23555" name="矩形 6"/>
          <p:cNvSpPr>
            <a:spLocks noChangeArrowheads="1"/>
          </p:cNvSpPr>
          <p:nvPr/>
        </p:nvSpPr>
        <p:spPr bwMode="auto">
          <a:xfrm>
            <a:off x="3008313" y="8840788"/>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12</a:t>
            </a:r>
            <a:endParaRPr lang="zh-CN" altLang="en-US" sz="1400" dirty="0">
              <a:latin typeface="宋体" pitchFamily="2" charset="-122"/>
              <a:ea typeface="宋体" pitchFamily="2" charset="-122"/>
            </a:endParaRPr>
          </a:p>
        </p:txBody>
      </p:sp>
      <p:grpSp>
        <p:nvGrpSpPr>
          <p:cNvPr id="15" name="Diagram 18"/>
          <p:cNvGrpSpPr>
            <a:grpSpLocks/>
          </p:cNvGrpSpPr>
          <p:nvPr/>
        </p:nvGrpSpPr>
        <p:grpSpPr bwMode="auto">
          <a:xfrm>
            <a:off x="477041" y="2937028"/>
            <a:ext cx="5744369" cy="5761022"/>
            <a:chOff x="1638" y="3006"/>
            <a:chExt cx="8640" cy="8640"/>
          </a:xfrm>
        </p:grpSpPr>
        <p:sp>
          <p:nvSpPr>
            <p:cNvPr id="16" name="_s14363"/>
            <p:cNvSpPr>
              <a:spLocks noChangeShapeType="1"/>
            </p:cNvSpPr>
            <p:nvPr/>
          </p:nvSpPr>
          <p:spPr bwMode="auto">
            <a:xfrm flipH="1">
              <a:off x="3906" y="7326"/>
              <a:ext cx="102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zh-CN" altLang="en-US"/>
            </a:p>
          </p:txBody>
        </p:sp>
        <p:sp>
          <p:nvSpPr>
            <p:cNvPr id="17" name="_s14362"/>
            <p:cNvSpPr>
              <a:spLocks noChangeArrowheads="1"/>
            </p:cNvSpPr>
            <p:nvPr/>
          </p:nvSpPr>
          <p:spPr bwMode="auto">
            <a:xfrm>
              <a:off x="1854" y="6300"/>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lvl="0" algn="ctr"/>
              <a:r>
                <a:rPr lang="zh-CN" altLang="en-US" sz="1400" dirty="0">
                  <a:solidFill>
                    <a:srgbClr val="FFFFFF"/>
                  </a:solidFill>
                  <a:latin typeface="仿宋" pitchFamily="49" charset="-122"/>
                  <a:cs typeface="Times New Roman" pitchFamily="18" charset="0"/>
                </a:rPr>
                <a:t>持续强化保障性安居工程审计</a:t>
              </a:r>
              <a:endParaRPr kumimoji="0" lang="zh-CN" sz="2000" b="0" i="0" u="none" strike="noStrike" cap="none" normalizeH="0" baseline="0" dirty="0" smtClean="0">
                <a:ln>
                  <a:noFill/>
                </a:ln>
                <a:solidFill>
                  <a:schemeClr val="tx1"/>
                </a:solidFill>
                <a:effectLst/>
                <a:latin typeface="仿宋" pitchFamily="49" charset="-122"/>
                <a:cs typeface="宋体" pitchFamily="2" charset="-122"/>
              </a:endParaRPr>
            </a:p>
          </p:txBody>
        </p:sp>
        <p:sp>
          <p:nvSpPr>
            <p:cNvPr id="18" name="_s14361"/>
            <p:cNvSpPr>
              <a:spLocks noChangeShapeType="1"/>
            </p:cNvSpPr>
            <p:nvPr/>
          </p:nvSpPr>
          <p:spPr bwMode="auto">
            <a:xfrm>
              <a:off x="5958" y="8352"/>
              <a:ext cx="0" cy="10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zh-CN" altLang="en-US"/>
            </a:p>
          </p:txBody>
        </p:sp>
        <p:sp>
          <p:nvSpPr>
            <p:cNvPr id="19" name="_s14360"/>
            <p:cNvSpPr>
              <a:spLocks noChangeArrowheads="1"/>
            </p:cNvSpPr>
            <p:nvPr/>
          </p:nvSpPr>
          <p:spPr bwMode="auto">
            <a:xfrm>
              <a:off x="4932" y="9378"/>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lvl="0" algn="ctr"/>
              <a:r>
                <a:rPr lang="zh-CN" altLang="en-US" sz="1400" dirty="0">
                  <a:solidFill>
                    <a:srgbClr val="FFFFFF"/>
                  </a:solidFill>
                  <a:latin typeface="仿宋" pitchFamily="49" charset="-122"/>
                  <a:cs typeface="Times New Roman" pitchFamily="18" charset="0"/>
                </a:rPr>
                <a:t>持续开展基本养老保险基金审计</a:t>
              </a:r>
              <a:endParaRPr kumimoji="0" lang="zh-CN" sz="2000" b="0" i="0" u="none" strike="noStrike" cap="none" normalizeH="0" baseline="0" dirty="0" smtClean="0">
                <a:ln>
                  <a:noFill/>
                </a:ln>
                <a:solidFill>
                  <a:schemeClr val="tx1"/>
                </a:solidFill>
                <a:effectLst/>
                <a:latin typeface="仿宋" pitchFamily="49" charset="-122"/>
                <a:cs typeface="宋体" pitchFamily="2" charset="-122"/>
              </a:endParaRPr>
            </a:p>
          </p:txBody>
        </p:sp>
        <p:sp>
          <p:nvSpPr>
            <p:cNvPr id="20" name="_s14359"/>
            <p:cNvSpPr>
              <a:spLocks noChangeShapeType="1"/>
            </p:cNvSpPr>
            <p:nvPr/>
          </p:nvSpPr>
          <p:spPr bwMode="auto">
            <a:xfrm>
              <a:off x="6984" y="7326"/>
              <a:ext cx="102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zh-CN" altLang="en-US"/>
            </a:p>
          </p:txBody>
        </p:sp>
        <p:sp>
          <p:nvSpPr>
            <p:cNvPr id="21" name="_s14358"/>
            <p:cNvSpPr>
              <a:spLocks noChangeArrowheads="1"/>
            </p:cNvSpPr>
            <p:nvPr/>
          </p:nvSpPr>
          <p:spPr bwMode="auto">
            <a:xfrm>
              <a:off x="8010" y="6300"/>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lvl="0" algn="ctr"/>
              <a:r>
                <a:rPr lang="zh-CN" altLang="en-US" sz="1400" dirty="0">
                  <a:solidFill>
                    <a:srgbClr val="FFFFFF"/>
                  </a:solidFill>
                  <a:latin typeface="仿宋" pitchFamily="49" charset="-122"/>
                  <a:cs typeface="Times New Roman" pitchFamily="18" charset="0"/>
                </a:rPr>
                <a:t>持续加强基本医疗保险基金审计</a:t>
              </a:r>
              <a:endParaRPr kumimoji="0" lang="zh-CN" sz="2000" b="0" i="0" u="none" strike="noStrike" cap="none" normalizeH="0" baseline="0" dirty="0" smtClean="0">
                <a:ln>
                  <a:noFill/>
                </a:ln>
                <a:solidFill>
                  <a:schemeClr val="tx1"/>
                </a:solidFill>
                <a:effectLst/>
                <a:latin typeface="仿宋" pitchFamily="49" charset="-122"/>
                <a:cs typeface="宋体" pitchFamily="2" charset="-122"/>
              </a:endParaRPr>
            </a:p>
          </p:txBody>
        </p:sp>
        <p:sp>
          <p:nvSpPr>
            <p:cNvPr id="22" name="_s14357"/>
            <p:cNvSpPr>
              <a:spLocks noChangeShapeType="1"/>
            </p:cNvSpPr>
            <p:nvPr/>
          </p:nvSpPr>
          <p:spPr bwMode="auto">
            <a:xfrm flipV="1">
              <a:off x="5958" y="5274"/>
              <a:ext cx="0" cy="10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zh-CN" altLang="en-US"/>
            </a:p>
          </p:txBody>
        </p:sp>
        <p:sp>
          <p:nvSpPr>
            <p:cNvPr id="23" name="_s14356"/>
            <p:cNvSpPr>
              <a:spLocks noChangeArrowheads="1"/>
            </p:cNvSpPr>
            <p:nvPr/>
          </p:nvSpPr>
          <p:spPr bwMode="auto">
            <a:xfrm>
              <a:off x="4932" y="3222"/>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lvl="0" algn="ctr"/>
              <a:r>
                <a:rPr lang="zh-CN" altLang="en-US" sz="1400" dirty="0">
                  <a:solidFill>
                    <a:srgbClr val="FFFFFF"/>
                  </a:solidFill>
                  <a:latin typeface="仿宋" pitchFamily="49" charset="-122"/>
                  <a:cs typeface="Times New Roman" pitchFamily="18" charset="0"/>
                </a:rPr>
                <a:t>深化促进就业优先政策审计</a:t>
              </a:r>
              <a:endParaRPr kumimoji="0" lang="zh-CN" sz="2000" b="0" i="0" u="none" strike="noStrike" cap="none" normalizeH="0" baseline="0" dirty="0" smtClean="0">
                <a:ln>
                  <a:noFill/>
                </a:ln>
                <a:solidFill>
                  <a:schemeClr val="tx1"/>
                </a:solidFill>
                <a:effectLst/>
                <a:latin typeface="仿宋" pitchFamily="49" charset="-122"/>
                <a:cs typeface="宋体" pitchFamily="2" charset="-122"/>
              </a:endParaRPr>
            </a:p>
          </p:txBody>
        </p:sp>
        <p:sp>
          <p:nvSpPr>
            <p:cNvPr id="24" name="_s14355"/>
            <p:cNvSpPr>
              <a:spLocks noChangeArrowheads="1"/>
            </p:cNvSpPr>
            <p:nvPr/>
          </p:nvSpPr>
          <p:spPr bwMode="auto">
            <a:xfrm>
              <a:off x="4932" y="6300"/>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lvl="0" algn="ctr"/>
              <a:r>
                <a:rPr lang="zh-CN" altLang="en-US" sz="1600" dirty="0">
                  <a:solidFill>
                    <a:srgbClr val="FFFFFF"/>
                  </a:solidFill>
                  <a:latin typeface="宋体" pitchFamily="2" charset="-122"/>
                  <a:ea typeface="宋体" pitchFamily="2" charset="-122"/>
                  <a:cs typeface="Times New Roman" pitchFamily="18" charset="0"/>
                </a:rPr>
                <a:t>重点民生资金审计情况</a:t>
              </a:r>
              <a:endParaRPr kumimoji="0" lang="zh-CN" sz="2400" b="0" i="0" u="none" strike="noStrike" cap="none" normalizeH="0" baseline="0" dirty="0" smtClean="0">
                <a:ln>
                  <a:noFill/>
                </a:ln>
                <a:solidFill>
                  <a:schemeClr val="tx1"/>
                </a:solidFill>
                <a:effectLst/>
                <a:latin typeface="宋体" pitchFamily="2" charset="-122"/>
                <a:ea typeface="宋体" pitchFamily="2" charset="-122"/>
                <a:cs typeface="宋体" pitchFamily="2" charset="-122"/>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00038" y="1209052"/>
            <a:ext cx="6210300" cy="563563"/>
          </a:xfrm>
          <a:prstGeom prst="rect">
            <a:avLst/>
          </a:prstGeom>
          <a:noFill/>
          <a:ln w="9525">
            <a:noFill/>
            <a:miter lim="800000"/>
            <a:headEnd/>
            <a:tailEnd/>
          </a:ln>
          <a:effectLst/>
        </p:spPr>
        <p:txBody>
          <a:bodyPr lIns="100330" tIns="50165" rIns="100330" bIns="50165">
            <a:spAutoFit/>
          </a:bodyPr>
          <a:lstStyle/>
          <a:p>
            <a:pPr algn="ctr"/>
            <a:r>
              <a:rPr lang="zh-CN" altLang="en-US" sz="3000" b="1" dirty="0" smtClean="0">
                <a:latin typeface="宋体" pitchFamily="2" charset="-122"/>
                <a:ea typeface="宋体" pitchFamily="2" charset="-122"/>
              </a:rPr>
              <a:t>深化</a:t>
            </a:r>
            <a:r>
              <a:rPr lang="zh-CN" altLang="en-US" sz="3000" b="1" dirty="0">
                <a:latin typeface="宋体" pitchFamily="2" charset="-122"/>
                <a:ea typeface="宋体" pitchFamily="2" charset="-122"/>
              </a:rPr>
              <a:t>促进就业</a:t>
            </a:r>
            <a:r>
              <a:rPr lang="zh-CN" altLang="en-US" sz="3000" b="1" dirty="0" smtClean="0">
                <a:latin typeface="宋体" pitchFamily="2" charset="-122"/>
                <a:ea typeface="宋体" pitchFamily="2" charset="-122"/>
              </a:rPr>
              <a:t>优先政策审计</a:t>
            </a:r>
            <a:endParaRPr lang="zh-CN" altLang="en-US" sz="3000" b="1" dirty="0">
              <a:latin typeface="宋体" pitchFamily="2" charset="-122"/>
              <a:ea typeface="宋体" pitchFamily="2" charset="-122"/>
            </a:endParaRPr>
          </a:p>
        </p:txBody>
      </p:sp>
      <p:sp>
        <p:nvSpPr>
          <p:cNvPr id="20483" name="矩形 7"/>
          <p:cNvSpPr>
            <a:spLocks noChangeArrowheads="1"/>
          </p:cNvSpPr>
          <p:nvPr/>
        </p:nvSpPr>
        <p:spPr bwMode="auto">
          <a:xfrm>
            <a:off x="2997200" y="8769350"/>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13</a:t>
            </a:r>
            <a:endParaRPr lang="zh-CN" altLang="en-US" sz="1400" dirty="0">
              <a:latin typeface="宋体" pitchFamily="2" charset="-122"/>
              <a:ea typeface="宋体" pitchFamily="2" charset="-122"/>
            </a:endParaRPr>
          </a:p>
        </p:txBody>
      </p:sp>
      <p:sp>
        <p:nvSpPr>
          <p:cNvPr id="2" name="Rectangle 12"/>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9"/>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7" name="Organization Chart 18"/>
          <p:cNvGrpSpPr>
            <a:grpSpLocks/>
          </p:cNvGrpSpPr>
          <p:nvPr/>
        </p:nvGrpSpPr>
        <p:grpSpPr bwMode="auto">
          <a:xfrm>
            <a:off x="765037" y="3567922"/>
            <a:ext cx="5273675" cy="4553034"/>
            <a:chOff x="1638" y="6750"/>
            <a:chExt cx="5244" cy="2596"/>
          </a:xfrm>
        </p:grpSpPr>
        <p:cxnSp>
          <p:nvCxnSpPr>
            <p:cNvPr id="15387" name="_s15387"/>
            <p:cNvCxnSpPr>
              <a:cxnSpLocks noChangeShapeType="1"/>
              <a:stCxn id="12" idx="3"/>
              <a:endCxn id="8" idx="2"/>
            </p:cNvCxnSpPr>
            <p:nvPr/>
          </p:nvCxnSpPr>
          <p:spPr bwMode="auto">
            <a:xfrm flipV="1">
              <a:off x="3885" y="7325"/>
              <a:ext cx="376" cy="1647"/>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86" name="_s15386"/>
            <p:cNvCxnSpPr>
              <a:cxnSpLocks noChangeShapeType="1"/>
              <a:stCxn id="11" idx="1"/>
              <a:endCxn id="8" idx="2"/>
            </p:cNvCxnSpPr>
            <p:nvPr/>
          </p:nvCxnSpPr>
          <p:spPr bwMode="auto">
            <a:xfrm rot="10800000">
              <a:off x="4261" y="7325"/>
              <a:ext cx="374" cy="1647"/>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85" name="_s15385"/>
            <p:cNvCxnSpPr>
              <a:cxnSpLocks noChangeShapeType="1"/>
              <a:stCxn id="10" idx="1"/>
              <a:endCxn id="8" idx="2"/>
            </p:cNvCxnSpPr>
            <p:nvPr/>
          </p:nvCxnSpPr>
          <p:spPr bwMode="auto">
            <a:xfrm rot="10800000">
              <a:off x="4261" y="7325"/>
              <a:ext cx="374" cy="5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84" name="_s15384"/>
            <p:cNvCxnSpPr>
              <a:cxnSpLocks noChangeShapeType="1"/>
              <a:stCxn id="9" idx="3"/>
              <a:endCxn id="8" idx="2"/>
            </p:cNvCxnSpPr>
            <p:nvPr/>
          </p:nvCxnSpPr>
          <p:spPr bwMode="auto">
            <a:xfrm flipV="1">
              <a:off x="3885" y="7325"/>
              <a:ext cx="376" cy="5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8" name="_s15383"/>
            <p:cNvSpPr>
              <a:spLocks noChangeArrowheads="1"/>
            </p:cNvSpPr>
            <p:nvPr/>
          </p:nvSpPr>
          <p:spPr bwMode="auto">
            <a:xfrm>
              <a:off x="3137" y="6750"/>
              <a:ext cx="2247" cy="575"/>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发现的主要问题</a:t>
              </a:r>
              <a:endParaRPr kumimoji="0" lang="zh-CN" sz="1400" b="1" i="0" u="none" strike="noStrike" cap="none" normalizeH="0" baseline="0" dirty="0" smtClean="0">
                <a:ln>
                  <a:noFill/>
                </a:ln>
                <a:solidFill>
                  <a:schemeClr val="tx1"/>
                </a:solidFill>
                <a:effectLst/>
                <a:ea typeface="宋体" pitchFamily="2" charset="-122"/>
                <a:cs typeface="宋体" pitchFamily="2" charset="-122"/>
              </a:endParaRPr>
            </a:p>
          </p:txBody>
        </p:sp>
        <p:sp>
          <p:nvSpPr>
            <p:cNvPr id="9" name="_s15382"/>
            <p:cNvSpPr>
              <a:spLocks noChangeArrowheads="1"/>
            </p:cNvSpPr>
            <p:nvPr/>
          </p:nvSpPr>
          <p:spPr bwMode="auto">
            <a:xfrm>
              <a:off x="1638" y="7489"/>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就业补助政策</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落实不到位</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sp>
          <p:nvSpPr>
            <p:cNvPr id="10" name="_s15381"/>
            <p:cNvSpPr>
              <a:spLocks noChangeArrowheads="1"/>
            </p:cNvSpPr>
            <p:nvPr/>
          </p:nvSpPr>
          <p:spPr bwMode="auto">
            <a:xfrm>
              <a:off x="4635" y="7489"/>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援企稳岗政策</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覆盖面较窄</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sp>
          <p:nvSpPr>
            <p:cNvPr id="11" name="_s15380"/>
            <p:cNvSpPr>
              <a:spLocks noChangeArrowheads="1"/>
            </p:cNvSpPr>
            <p:nvPr/>
          </p:nvSpPr>
          <p:spPr bwMode="auto">
            <a:xfrm>
              <a:off x="4635" y="8597"/>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违规使用就业</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补助等资金</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sp>
          <p:nvSpPr>
            <p:cNvPr id="12" name="_s15379"/>
            <p:cNvSpPr>
              <a:spLocks noChangeArrowheads="1"/>
            </p:cNvSpPr>
            <p:nvPr/>
          </p:nvSpPr>
          <p:spPr bwMode="auto">
            <a:xfrm>
              <a:off x="1639" y="8597"/>
              <a:ext cx="2246"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创业担保贷款</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管理使用不规范</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grpSp>
      <p:sp>
        <p:nvSpPr>
          <p:cNvPr id="16" name="TextBox 15"/>
          <p:cNvSpPr txBox="1"/>
          <p:nvPr/>
        </p:nvSpPr>
        <p:spPr>
          <a:xfrm>
            <a:off x="909035" y="2217038"/>
            <a:ext cx="5111929" cy="646331"/>
          </a:xfrm>
          <a:prstGeom prst="rect">
            <a:avLst/>
          </a:prstGeom>
          <a:noFill/>
        </p:spPr>
        <p:txBody>
          <a:bodyPr wrap="square" rtlCol="0">
            <a:spAutoFit/>
          </a:bodyPr>
          <a:lstStyle/>
          <a:p>
            <a:r>
              <a:rPr lang="zh-CN" altLang="en-US" sz="1800" b="1" dirty="0" smtClean="0">
                <a:latin typeface="宋体" pitchFamily="2" charset="-122"/>
                <a:ea typeface="宋体" pitchFamily="2" charset="-122"/>
              </a:rPr>
              <a:t>    审计</a:t>
            </a:r>
            <a:r>
              <a:rPr lang="zh-CN" altLang="en-US" sz="1800" b="1" dirty="0">
                <a:latin typeface="宋体" pitchFamily="2" charset="-122"/>
                <a:ea typeface="宋体" pitchFamily="2" charset="-122"/>
              </a:rPr>
              <a:t>厅组织对全区促进就业优先政策落实情况进行了审计。</a:t>
            </a:r>
          </a:p>
        </p:txBody>
      </p:sp>
    </p:spTree>
    <p:extLst>
      <p:ext uri="{BB962C8B-B14F-4D97-AF65-F5344CB8AC3E}">
        <p14:creationId xmlns:p14="http://schemas.microsoft.com/office/powerpoint/2010/main" val="2237626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00038" y="1209052"/>
            <a:ext cx="6210300" cy="563563"/>
          </a:xfrm>
          <a:prstGeom prst="rect">
            <a:avLst/>
          </a:prstGeom>
          <a:noFill/>
          <a:ln w="9525">
            <a:noFill/>
            <a:miter lim="800000"/>
            <a:headEnd/>
            <a:tailEnd/>
          </a:ln>
          <a:effectLst/>
        </p:spPr>
        <p:txBody>
          <a:bodyPr lIns="100330" tIns="50165" rIns="100330" bIns="50165">
            <a:spAutoFit/>
          </a:bodyPr>
          <a:lstStyle/>
          <a:p>
            <a:pPr algn="ctr"/>
            <a:r>
              <a:rPr lang="zh-CN" altLang="en-US" sz="3000" b="1" dirty="0">
                <a:latin typeface="宋体" pitchFamily="2" charset="-122"/>
                <a:ea typeface="宋体" pitchFamily="2" charset="-122"/>
              </a:rPr>
              <a:t>持续加强基本医疗保险基金审计</a:t>
            </a:r>
          </a:p>
        </p:txBody>
      </p:sp>
      <p:sp>
        <p:nvSpPr>
          <p:cNvPr id="20483" name="矩形 7"/>
          <p:cNvSpPr>
            <a:spLocks noChangeArrowheads="1"/>
          </p:cNvSpPr>
          <p:nvPr/>
        </p:nvSpPr>
        <p:spPr bwMode="auto">
          <a:xfrm>
            <a:off x="2997200" y="8769350"/>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14</a:t>
            </a:r>
            <a:endParaRPr lang="zh-CN" altLang="en-US" sz="1400" dirty="0">
              <a:latin typeface="宋体" pitchFamily="2" charset="-122"/>
              <a:ea typeface="宋体" pitchFamily="2" charset="-122"/>
            </a:endParaRPr>
          </a:p>
        </p:txBody>
      </p:sp>
      <p:sp>
        <p:nvSpPr>
          <p:cNvPr id="2" name="Rectangle 12"/>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9"/>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7" name="Organization Chart 18"/>
          <p:cNvGrpSpPr>
            <a:grpSpLocks/>
          </p:cNvGrpSpPr>
          <p:nvPr/>
        </p:nvGrpSpPr>
        <p:grpSpPr bwMode="auto">
          <a:xfrm>
            <a:off x="765037" y="3567922"/>
            <a:ext cx="5273675" cy="4553034"/>
            <a:chOff x="1638" y="6750"/>
            <a:chExt cx="5244" cy="2596"/>
          </a:xfrm>
        </p:grpSpPr>
        <p:cxnSp>
          <p:nvCxnSpPr>
            <p:cNvPr id="15387" name="_s15387"/>
            <p:cNvCxnSpPr>
              <a:cxnSpLocks noChangeShapeType="1"/>
              <a:stCxn id="12" idx="3"/>
              <a:endCxn id="8" idx="2"/>
            </p:cNvCxnSpPr>
            <p:nvPr/>
          </p:nvCxnSpPr>
          <p:spPr bwMode="auto">
            <a:xfrm flipV="1">
              <a:off x="3885" y="7325"/>
              <a:ext cx="376" cy="1647"/>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86" name="_s15386"/>
            <p:cNvCxnSpPr>
              <a:cxnSpLocks noChangeShapeType="1"/>
              <a:stCxn id="11" idx="1"/>
              <a:endCxn id="8" idx="2"/>
            </p:cNvCxnSpPr>
            <p:nvPr/>
          </p:nvCxnSpPr>
          <p:spPr bwMode="auto">
            <a:xfrm rot="10800000">
              <a:off x="4261" y="7325"/>
              <a:ext cx="374" cy="1647"/>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85" name="_s15385"/>
            <p:cNvCxnSpPr>
              <a:cxnSpLocks noChangeShapeType="1"/>
              <a:stCxn id="10" idx="1"/>
              <a:endCxn id="8" idx="2"/>
            </p:cNvCxnSpPr>
            <p:nvPr/>
          </p:nvCxnSpPr>
          <p:spPr bwMode="auto">
            <a:xfrm rot="10800000">
              <a:off x="4261" y="7325"/>
              <a:ext cx="374" cy="5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84" name="_s15384"/>
            <p:cNvCxnSpPr>
              <a:cxnSpLocks noChangeShapeType="1"/>
              <a:stCxn id="9" idx="3"/>
              <a:endCxn id="8" idx="2"/>
            </p:cNvCxnSpPr>
            <p:nvPr/>
          </p:nvCxnSpPr>
          <p:spPr bwMode="auto">
            <a:xfrm flipV="1">
              <a:off x="3885" y="7325"/>
              <a:ext cx="376" cy="5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8" name="_s15383"/>
            <p:cNvSpPr>
              <a:spLocks noChangeArrowheads="1"/>
            </p:cNvSpPr>
            <p:nvPr/>
          </p:nvSpPr>
          <p:spPr bwMode="auto">
            <a:xfrm>
              <a:off x="3137" y="6750"/>
              <a:ext cx="2247" cy="575"/>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发现的主要问题</a:t>
              </a:r>
              <a:endParaRPr kumimoji="0" lang="zh-CN" sz="1400" b="1" i="0" u="none" strike="noStrike" cap="none" normalizeH="0" baseline="0" dirty="0" smtClean="0">
                <a:ln>
                  <a:noFill/>
                </a:ln>
                <a:solidFill>
                  <a:schemeClr val="tx1"/>
                </a:solidFill>
                <a:effectLst/>
                <a:ea typeface="宋体" pitchFamily="2" charset="-122"/>
                <a:cs typeface="宋体" pitchFamily="2" charset="-122"/>
              </a:endParaRPr>
            </a:p>
          </p:txBody>
        </p:sp>
        <p:sp>
          <p:nvSpPr>
            <p:cNvPr id="9" name="_s15382"/>
            <p:cNvSpPr>
              <a:spLocks noChangeArrowheads="1"/>
            </p:cNvSpPr>
            <p:nvPr/>
          </p:nvSpPr>
          <p:spPr bwMode="auto">
            <a:xfrm>
              <a:off x="1638" y="7489"/>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a:latin typeface="仿宋" pitchFamily="49" charset="-122"/>
                  <a:cs typeface="Times New Roman" pitchFamily="18" charset="0"/>
                </a:rPr>
                <a:t>骗取套取医保基金</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sp>
          <p:nvSpPr>
            <p:cNvPr id="10" name="_s15381"/>
            <p:cNvSpPr>
              <a:spLocks noChangeArrowheads="1"/>
            </p:cNvSpPr>
            <p:nvPr/>
          </p:nvSpPr>
          <p:spPr bwMode="auto">
            <a:xfrm>
              <a:off x="4635" y="7489"/>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a:latin typeface="仿宋" pitchFamily="49" charset="-122"/>
                  <a:cs typeface="Times New Roman" pitchFamily="18" charset="0"/>
                </a:rPr>
                <a:t>资金拨付不及时</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sp>
          <p:nvSpPr>
            <p:cNvPr id="11" name="_s15380"/>
            <p:cNvSpPr>
              <a:spLocks noChangeArrowheads="1"/>
            </p:cNvSpPr>
            <p:nvPr/>
          </p:nvSpPr>
          <p:spPr bwMode="auto">
            <a:xfrm>
              <a:off x="4635" y="8597"/>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a:latin typeface="仿宋" pitchFamily="49" charset="-122"/>
                  <a:cs typeface="Times New Roman" pitchFamily="18" charset="0"/>
                </a:rPr>
                <a:t>违规收支</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sp>
          <p:nvSpPr>
            <p:cNvPr id="12" name="_s15379"/>
            <p:cNvSpPr>
              <a:spLocks noChangeArrowheads="1"/>
            </p:cNvSpPr>
            <p:nvPr/>
          </p:nvSpPr>
          <p:spPr bwMode="auto">
            <a:xfrm>
              <a:off x="1639" y="8597"/>
              <a:ext cx="2246"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smtClean="0">
                  <a:latin typeface="仿宋" pitchFamily="49" charset="-122"/>
                  <a:cs typeface="Times New Roman" pitchFamily="18" charset="0"/>
                </a:rPr>
                <a:t>医</a:t>
              </a:r>
              <a:r>
                <a:rPr lang="zh-CN" altLang="en-US" sz="1600" b="1" dirty="0">
                  <a:latin typeface="仿宋" pitchFamily="49" charset="-122"/>
                  <a:cs typeface="Times New Roman" pitchFamily="18" charset="0"/>
                </a:rPr>
                <a:t>保政策</a:t>
              </a:r>
              <a:r>
                <a:rPr lang="zh-CN" altLang="en-US" sz="1600" b="1" dirty="0" smtClean="0">
                  <a:latin typeface="仿宋" pitchFamily="49" charset="-122"/>
                  <a:cs typeface="Times New Roman" pitchFamily="18" charset="0"/>
                </a:rPr>
                <a:t>未</a:t>
              </a:r>
              <a:r>
                <a:rPr lang="zh-CN" altLang="en-US" sz="1600" b="1" dirty="0">
                  <a:latin typeface="仿宋" pitchFamily="49" charset="-122"/>
                  <a:cs typeface="Times New Roman" pitchFamily="18" charset="0"/>
                </a:rPr>
                <a:t>完全</a:t>
              </a:r>
              <a:r>
                <a:rPr lang="zh-CN" altLang="en-US" sz="1600" b="1" dirty="0" smtClean="0">
                  <a:latin typeface="仿宋" pitchFamily="49" charset="-122"/>
                  <a:cs typeface="Times New Roman" pitchFamily="18" charset="0"/>
                </a:rPr>
                <a:t>落实</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grpSp>
      <p:sp>
        <p:nvSpPr>
          <p:cNvPr id="16" name="TextBox 15"/>
          <p:cNvSpPr txBox="1"/>
          <p:nvPr/>
        </p:nvSpPr>
        <p:spPr>
          <a:xfrm>
            <a:off x="909035" y="2217038"/>
            <a:ext cx="5111929" cy="923330"/>
          </a:xfrm>
          <a:prstGeom prst="rect">
            <a:avLst/>
          </a:prstGeom>
          <a:noFill/>
        </p:spPr>
        <p:txBody>
          <a:bodyPr wrap="square" rtlCol="0">
            <a:spAutoFit/>
          </a:bodyPr>
          <a:lstStyle/>
          <a:p>
            <a:r>
              <a:rPr lang="zh-CN" altLang="en-US" sz="1800" b="1" dirty="0" smtClean="0">
                <a:latin typeface="宋体" pitchFamily="2" charset="-122"/>
                <a:ea typeface="宋体" pitchFamily="2" charset="-122"/>
              </a:rPr>
              <a:t>    审计</a:t>
            </a:r>
            <a:r>
              <a:rPr lang="zh-CN" altLang="en-US" sz="1800" b="1" dirty="0">
                <a:latin typeface="宋体" pitchFamily="2" charset="-122"/>
                <a:ea typeface="宋体" pitchFamily="2" charset="-122"/>
              </a:rPr>
              <a:t>厅组织对全区</a:t>
            </a:r>
            <a:r>
              <a:rPr lang="en-US" altLang="zh-CN" sz="1800" b="1" dirty="0">
                <a:latin typeface="宋体" pitchFamily="2" charset="-122"/>
                <a:ea typeface="宋体" pitchFamily="2" charset="-122"/>
              </a:rPr>
              <a:t>2020</a:t>
            </a:r>
            <a:r>
              <a:rPr lang="zh-CN" altLang="en-US" sz="1800" b="1" dirty="0">
                <a:latin typeface="宋体" pitchFamily="2" charset="-122"/>
                <a:ea typeface="宋体" pitchFamily="2" charset="-122"/>
              </a:rPr>
              <a:t>年基本医疗保险基金进行了审计并延伸调查</a:t>
            </a:r>
            <a:r>
              <a:rPr lang="en-US" altLang="zh-CN" sz="1800" b="1" dirty="0">
                <a:latin typeface="宋体" pitchFamily="2" charset="-122"/>
                <a:ea typeface="宋体" pitchFamily="2" charset="-122"/>
              </a:rPr>
              <a:t>192</a:t>
            </a:r>
            <a:r>
              <a:rPr lang="zh-CN" altLang="en-US" sz="1800" b="1" dirty="0">
                <a:latin typeface="宋体" pitchFamily="2" charset="-122"/>
                <a:ea typeface="宋体" pitchFamily="2" charset="-122"/>
              </a:rPr>
              <a:t>个定点医疗机构和</a:t>
            </a:r>
            <a:r>
              <a:rPr lang="zh-CN" altLang="en-US" sz="1800" b="1" dirty="0" smtClean="0">
                <a:latin typeface="宋体" pitchFamily="2" charset="-122"/>
                <a:ea typeface="宋体" pitchFamily="2" charset="-122"/>
              </a:rPr>
              <a:t>药店。</a:t>
            </a:r>
            <a:endParaRPr lang="zh-CN" altLang="en-US" sz="1800" b="1" dirty="0">
              <a:latin typeface="宋体" pitchFamily="2" charset="-122"/>
              <a:ea typeface="宋体" pitchFamily="2" charset="-122"/>
            </a:endParaRPr>
          </a:p>
        </p:txBody>
      </p:sp>
    </p:spTree>
    <p:extLst>
      <p:ext uri="{BB962C8B-B14F-4D97-AF65-F5344CB8AC3E}">
        <p14:creationId xmlns:p14="http://schemas.microsoft.com/office/powerpoint/2010/main" val="1656633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298450" y="1295068"/>
            <a:ext cx="6210300" cy="561975"/>
          </a:xfrm>
          <a:prstGeom prst="rect">
            <a:avLst/>
          </a:prstGeom>
          <a:noFill/>
          <a:ln w="9525">
            <a:noFill/>
            <a:miter lim="800000"/>
            <a:headEnd/>
            <a:tailEnd/>
          </a:ln>
          <a:effectLst/>
        </p:spPr>
        <p:txBody>
          <a:bodyPr lIns="100330" tIns="50165" rIns="100330" bIns="50165">
            <a:spAutoFit/>
          </a:bodyPr>
          <a:lstStyle/>
          <a:p>
            <a:pPr algn="ctr"/>
            <a:r>
              <a:rPr lang="zh-CN" altLang="en-US" sz="3000" b="1" dirty="0" smtClean="0">
                <a:latin typeface="宋体" pitchFamily="2" charset="-122"/>
                <a:ea typeface="宋体" pitchFamily="2" charset="-122"/>
              </a:rPr>
              <a:t>持续开展基本</a:t>
            </a:r>
            <a:r>
              <a:rPr lang="zh-CN" altLang="en-US" sz="3000" b="1" dirty="0">
                <a:latin typeface="宋体" pitchFamily="2" charset="-122"/>
                <a:ea typeface="宋体" pitchFamily="2" charset="-122"/>
              </a:rPr>
              <a:t>养老保险基金审计</a:t>
            </a:r>
          </a:p>
        </p:txBody>
      </p:sp>
      <p:sp>
        <p:nvSpPr>
          <p:cNvPr id="25603" name="矩形 6"/>
          <p:cNvSpPr>
            <a:spLocks noChangeArrowheads="1"/>
          </p:cNvSpPr>
          <p:nvPr/>
        </p:nvSpPr>
        <p:spPr bwMode="auto">
          <a:xfrm>
            <a:off x="2997200" y="8769350"/>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15</a:t>
            </a:r>
            <a:endParaRPr lang="zh-CN" altLang="en-US" sz="1400" dirty="0">
              <a:latin typeface="宋体" pitchFamily="2" charset="-122"/>
              <a:ea typeface="宋体" pitchFamily="2" charset="-122"/>
            </a:endParaRPr>
          </a:p>
        </p:txBody>
      </p:sp>
      <p:grpSp>
        <p:nvGrpSpPr>
          <p:cNvPr id="5" name="Organization Chart 18"/>
          <p:cNvGrpSpPr>
            <a:grpSpLocks/>
          </p:cNvGrpSpPr>
          <p:nvPr/>
        </p:nvGrpSpPr>
        <p:grpSpPr bwMode="auto">
          <a:xfrm>
            <a:off x="693038" y="4935213"/>
            <a:ext cx="5273675" cy="2609751"/>
            <a:chOff x="1638" y="6750"/>
            <a:chExt cx="5244" cy="1488"/>
          </a:xfrm>
        </p:grpSpPr>
        <p:cxnSp>
          <p:nvCxnSpPr>
            <p:cNvPr id="8" name="_s15385"/>
            <p:cNvCxnSpPr>
              <a:cxnSpLocks noChangeShapeType="1"/>
              <a:stCxn id="12" idx="1"/>
              <a:endCxn id="10" idx="2"/>
            </p:cNvCxnSpPr>
            <p:nvPr/>
          </p:nvCxnSpPr>
          <p:spPr bwMode="auto">
            <a:xfrm rot="10800000">
              <a:off x="4261" y="7325"/>
              <a:ext cx="374" cy="5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9" name="_s15384"/>
            <p:cNvCxnSpPr>
              <a:cxnSpLocks noChangeShapeType="1"/>
              <a:stCxn id="11" idx="3"/>
              <a:endCxn id="10" idx="2"/>
            </p:cNvCxnSpPr>
            <p:nvPr/>
          </p:nvCxnSpPr>
          <p:spPr bwMode="auto">
            <a:xfrm flipV="1">
              <a:off x="3885" y="7325"/>
              <a:ext cx="376" cy="5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10" name="_s15383"/>
            <p:cNvSpPr>
              <a:spLocks noChangeArrowheads="1"/>
            </p:cNvSpPr>
            <p:nvPr/>
          </p:nvSpPr>
          <p:spPr bwMode="auto">
            <a:xfrm>
              <a:off x="3137" y="6750"/>
              <a:ext cx="2247" cy="575"/>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发现的主要问题</a:t>
              </a:r>
              <a:endParaRPr kumimoji="0" lang="zh-CN" sz="1400" b="1" i="0" u="none" strike="noStrike" cap="none" normalizeH="0" baseline="0" dirty="0" smtClean="0">
                <a:ln>
                  <a:noFill/>
                </a:ln>
                <a:solidFill>
                  <a:schemeClr val="tx1"/>
                </a:solidFill>
                <a:effectLst/>
                <a:ea typeface="宋体" pitchFamily="2" charset="-122"/>
                <a:cs typeface="宋体" pitchFamily="2" charset="-122"/>
              </a:endParaRPr>
            </a:p>
          </p:txBody>
        </p:sp>
        <p:sp>
          <p:nvSpPr>
            <p:cNvPr id="11" name="_s15382"/>
            <p:cNvSpPr>
              <a:spLocks noChangeArrowheads="1"/>
            </p:cNvSpPr>
            <p:nvPr/>
          </p:nvSpPr>
          <p:spPr bwMode="auto">
            <a:xfrm>
              <a:off x="1638" y="7489"/>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a:latin typeface="仿宋" pitchFamily="49" charset="-122"/>
                  <a:cs typeface="Times New Roman" pitchFamily="18" charset="0"/>
                </a:rPr>
                <a:t>应保尽保存在缺漏</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sp>
          <p:nvSpPr>
            <p:cNvPr id="12" name="_s15381"/>
            <p:cNvSpPr>
              <a:spLocks noChangeArrowheads="1"/>
            </p:cNvSpPr>
            <p:nvPr/>
          </p:nvSpPr>
          <p:spPr bwMode="auto">
            <a:xfrm>
              <a:off x="4635" y="7489"/>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a:latin typeface="仿宋" pitchFamily="49" charset="-122"/>
                  <a:cs typeface="Times New Roman" pitchFamily="18" charset="0"/>
                </a:rPr>
                <a:t>违规收支</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grpSp>
      <p:sp>
        <p:nvSpPr>
          <p:cNvPr id="15" name="TextBox 14"/>
          <p:cNvSpPr txBox="1"/>
          <p:nvPr/>
        </p:nvSpPr>
        <p:spPr>
          <a:xfrm>
            <a:off x="837036" y="2467686"/>
            <a:ext cx="4967931" cy="1477328"/>
          </a:xfrm>
          <a:prstGeom prst="rect">
            <a:avLst/>
          </a:prstGeom>
          <a:noFill/>
        </p:spPr>
        <p:txBody>
          <a:bodyPr wrap="square" rtlCol="0">
            <a:spAutoFit/>
          </a:bodyPr>
          <a:lstStyle/>
          <a:p>
            <a:r>
              <a:rPr lang="zh-CN" altLang="en-US" sz="1800" b="1" dirty="0" smtClean="0">
                <a:latin typeface="宋体" pitchFamily="2" charset="-122"/>
                <a:ea typeface="宋体" pitchFamily="2" charset="-122"/>
              </a:rPr>
              <a:t>    审计</a:t>
            </a:r>
            <a:r>
              <a:rPr lang="zh-CN" altLang="en-US" sz="1800" b="1" dirty="0">
                <a:latin typeface="宋体" pitchFamily="2" charset="-122"/>
                <a:ea typeface="宋体" pitchFamily="2" charset="-122"/>
              </a:rPr>
              <a:t>厅组织对</a:t>
            </a:r>
            <a:r>
              <a:rPr lang="en-US" altLang="zh-CN" sz="1800" b="1" dirty="0">
                <a:latin typeface="宋体" pitchFamily="2" charset="-122"/>
                <a:ea typeface="宋体" pitchFamily="2" charset="-122"/>
              </a:rPr>
              <a:t>12</a:t>
            </a:r>
            <a:r>
              <a:rPr lang="zh-CN" altLang="en-US" sz="1800" b="1" dirty="0">
                <a:latin typeface="宋体" pitchFamily="2" charset="-122"/>
                <a:ea typeface="宋体" pitchFamily="2" charset="-122"/>
              </a:rPr>
              <a:t>个盟市、满洲里和二连浩特市以及</a:t>
            </a:r>
            <a:r>
              <a:rPr lang="en-US" altLang="zh-CN" sz="1800" b="1" dirty="0">
                <a:latin typeface="宋体" pitchFamily="2" charset="-122"/>
                <a:ea typeface="宋体" pitchFamily="2" charset="-122"/>
              </a:rPr>
              <a:t>48</a:t>
            </a:r>
            <a:r>
              <a:rPr lang="zh-CN" altLang="en-US" sz="1800" b="1" dirty="0">
                <a:latin typeface="宋体" pitchFamily="2" charset="-122"/>
                <a:ea typeface="宋体" pitchFamily="2" charset="-122"/>
              </a:rPr>
              <a:t>个旗县（市、区）</a:t>
            </a:r>
            <a:r>
              <a:rPr lang="en-US" altLang="zh-CN" sz="1800" b="1" dirty="0">
                <a:latin typeface="宋体" pitchFamily="2" charset="-122"/>
                <a:ea typeface="宋体" pitchFamily="2" charset="-122"/>
              </a:rPr>
              <a:t>2020</a:t>
            </a:r>
            <a:r>
              <a:rPr lang="zh-CN" altLang="en-US" sz="1800" b="1" dirty="0">
                <a:latin typeface="宋体" pitchFamily="2" charset="-122"/>
                <a:ea typeface="宋体" pitchFamily="2" charset="-122"/>
              </a:rPr>
              <a:t>年度基本养老保险基金（包括企业职工、城乡居民和机关事业单位</a:t>
            </a:r>
            <a:r>
              <a:rPr lang="en-US" altLang="zh-CN" sz="1800" b="1" dirty="0">
                <a:latin typeface="宋体" pitchFamily="2" charset="-122"/>
                <a:ea typeface="宋体" pitchFamily="2" charset="-122"/>
              </a:rPr>
              <a:t>3</a:t>
            </a:r>
            <a:r>
              <a:rPr lang="zh-CN" altLang="en-US" sz="1800" b="1" dirty="0">
                <a:latin typeface="宋体" pitchFamily="2" charset="-122"/>
                <a:ea typeface="宋体" pitchFamily="2" charset="-122"/>
              </a:rPr>
              <a:t>项）和相关政策制度执行情况进行了</a:t>
            </a:r>
            <a:r>
              <a:rPr lang="zh-CN" altLang="en-US" sz="1800" b="1" dirty="0" smtClean="0">
                <a:latin typeface="宋体" pitchFamily="2" charset="-122"/>
                <a:ea typeface="宋体" pitchFamily="2" charset="-122"/>
              </a:rPr>
              <a:t>审计。</a:t>
            </a:r>
            <a:endParaRPr lang="zh-CN" altLang="en-US" sz="1800" b="1" dirty="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txBox="1">
            <a:spLocks noChangeArrowheads="1"/>
          </p:cNvSpPr>
          <p:nvPr/>
        </p:nvSpPr>
        <p:spPr bwMode="auto">
          <a:xfrm>
            <a:off x="314657" y="1353050"/>
            <a:ext cx="6210300" cy="563563"/>
          </a:xfrm>
          <a:prstGeom prst="rect">
            <a:avLst/>
          </a:prstGeom>
          <a:noFill/>
          <a:ln w="9525">
            <a:noFill/>
            <a:miter lim="800000"/>
            <a:headEnd/>
            <a:tailEnd/>
          </a:ln>
          <a:effectLst/>
        </p:spPr>
        <p:txBody>
          <a:bodyPr lIns="100330" tIns="50165" rIns="100330" bIns="50165">
            <a:spAutoFit/>
          </a:bodyPr>
          <a:lstStyle/>
          <a:p>
            <a:pPr algn="ctr"/>
            <a:r>
              <a:rPr lang="zh-CN" altLang="en-US" sz="3000" b="1" dirty="0">
                <a:latin typeface="宋体" pitchFamily="2" charset="-122"/>
                <a:ea typeface="宋体" pitchFamily="2" charset="-122"/>
              </a:rPr>
              <a:t>持续强化保障性安居工程审计</a:t>
            </a:r>
          </a:p>
        </p:txBody>
      </p:sp>
      <p:sp>
        <p:nvSpPr>
          <p:cNvPr id="26628" name="矩形 6"/>
          <p:cNvSpPr>
            <a:spLocks noChangeArrowheads="1"/>
          </p:cNvSpPr>
          <p:nvPr/>
        </p:nvSpPr>
        <p:spPr bwMode="auto">
          <a:xfrm>
            <a:off x="2997200" y="8769350"/>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16</a:t>
            </a:r>
            <a:endParaRPr lang="zh-CN" altLang="en-US" sz="1400" dirty="0">
              <a:latin typeface="宋体" pitchFamily="2" charset="-122"/>
              <a:ea typeface="宋体" pitchFamily="2" charset="-122"/>
            </a:endParaRPr>
          </a:p>
        </p:txBody>
      </p:sp>
      <p:sp>
        <p:nvSpPr>
          <p:cNvPr id="26630" name="Rectangle 9"/>
          <p:cNvSpPr>
            <a:spLocks noChangeArrowheads="1"/>
          </p:cNvSpPr>
          <p:nvPr/>
        </p:nvSpPr>
        <p:spPr bwMode="auto">
          <a:xfrm>
            <a:off x="861124" y="4460120"/>
            <a:ext cx="106363" cy="211137"/>
          </a:xfrm>
          <a:prstGeom prst="rect">
            <a:avLst/>
          </a:prstGeom>
          <a:noFill/>
          <a:ln w="9525">
            <a:noFill/>
            <a:miter lim="800000"/>
            <a:headEnd/>
            <a:tailEnd/>
          </a:ln>
        </p:spPr>
        <p:txBody>
          <a:bodyPr wrap="none" lIns="0" tIns="0" rIns="0" bIns="0">
            <a:spAutoFit/>
          </a:bodyPr>
          <a:lstStyle/>
          <a:p>
            <a:r>
              <a:rPr lang="zh-CN" altLang="en-US" sz="1100">
                <a:latin typeface="Calibri" pitchFamily="34" charset="0"/>
              </a:rPr>
              <a:t> </a:t>
            </a:r>
            <a:endParaRPr lang="zh-CN" altLang="en-US"/>
          </a:p>
        </p:txBody>
      </p:sp>
      <p:grpSp>
        <p:nvGrpSpPr>
          <p:cNvPr id="26" name="Organization Chart 18"/>
          <p:cNvGrpSpPr>
            <a:grpSpLocks/>
          </p:cNvGrpSpPr>
          <p:nvPr/>
        </p:nvGrpSpPr>
        <p:grpSpPr bwMode="auto">
          <a:xfrm>
            <a:off x="693038" y="4935213"/>
            <a:ext cx="5273675" cy="2609751"/>
            <a:chOff x="1638" y="6750"/>
            <a:chExt cx="5244" cy="1488"/>
          </a:xfrm>
        </p:grpSpPr>
        <p:cxnSp>
          <p:nvCxnSpPr>
            <p:cNvPr id="27" name="_s15385"/>
            <p:cNvCxnSpPr>
              <a:cxnSpLocks noChangeShapeType="1"/>
              <a:stCxn id="31" idx="1"/>
              <a:endCxn id="29" idx="2"/>
            </p:cNvCxnSpPr>
            <p:nvPr/>
          </p:nvCxnSpPr>
          <p:spPr bwMode="auto">
            <a:xfrm rot="10800000">
              <a:off x="4261" y="7325"/>
              <a:ext cx="374" cy="5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28" name="_s15384"/>
            <p:cNvCxnSpPr>
              <a:cxnSpLocks noChangeShapeType="1"/>
              <a:stCxn id="30" idx="3"/>
              <a:endCxn id="29" idx="2"/>
            </p:cNvCxnSpPr>
            <p:nvPr/>
          </p:nvCxnSpPr>
          <p:spPr bwMode="auto">
            <a:xfrm flipV="1">
              <a:off x="3885" y="7325"/>
              <a:ext cx="376" cy="5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29" name="_s15383"/>
            <p:cNvSpPr>
              <a:spLocks noChangeArrowheads="1"/>
            </p:cNvSpPr>
            <p:nvPr/>
          </p:nvSpPr>
          <p:spPr bwMode="auto">
            <a:xfrm>
              <a:off x="3137" y="6750"/>
              <a:ext cx="2247" cy="575"/>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发现的主要问题</a:t>
              </a:r>
              <a:endParaRPr kumimoji="0" lang="zh-CN" sz="1400" b="1" i="0" u="none" strike="noStrike" cap="none" normalizeH="0" baseline="0" dirty="0" smtClean="0">
                <a:ln>
                  <a:noFill/>
                </a:ln>
                <a:solidFill>
                  <a:schemeClr val="tx1"/>
                </a:solidFill>
                <a:effectLst/>
                <a:ea typeface="宋体" pitchFamily="2" charset="-122"/>
                <a:cs typeface="宋体" pitchFamily="2" charset="-122"/>
              </a:endParaRPr>
            </a:p>
          </p:txBody>
        </p:sp>
        <p:sp>
          <p:nvSpPr>
            <p:cNvPr id="30" name="_s15382"/>
            <p:cNvSpPr>
              <a:spLocks noChangeArrowheads="1"/>
            </p:cNvSpPr>
            <p:nvPr/>
          </p:nvSpPr>
          <p:spPr bwMode="auto">
            <a:xfrm>
              <a:off x="1638" y="7489"/>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a:latin typeface="仿宋" pitchFamily="49" charset="-122"/>
                  <a:cs typeface="Times New Roman" pitchFamily="18" charset="0"/>
                </a:rPr>
                <a:t>部分政策落实不到位</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sp>
          <p:nvSpPr>
            <p:cNvPr id="31" name="_s15381"/>
            <p:cNvSpPr>
              <a:spLocks noChangeArrowheads="1"/>
            </p:cNvSpPr>
            <p:nvPr/>
          </p:nvSpPr>
          <p:spPr bwMode="auto">
            <a:xfrm>
              <a:off x="4635" y="7489"/>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lang="zh-CN" altLang="en-US" sz="1600" b="1" dirty="0">
                  <a:latin typeface="仿宋" pitchFamily="49" charset="-122"/>
                  <a:cs typeface="Times New Roman" pitchFamily="18" charset="0"/>
                </a:rPr>
                <a:t>资金拨付不及时</a:t>
              </a:r>
              <a:endParaRPr kumimoji="0" lang="zh-CN" sz="1600" b="0" i="0" u="none" strike="noStrike" cap="none" normalizeH="0" baseline="0" dirty="0" smtClean="0">
                <a:ln>
                  <a:noFill/>
                </a:ln>
                <a:solidFill>
                  <a:schemeClr val="tx1"/>
                </a:solidFill>
                <a:effectLst/>
                <a:ea typeface="宋体" pitchFamily="2" charset="-122"/>
                <a:cs typeface="宋体" pitchFamily="2" charset="-122"/>
              </a:endParaRPr>
            </a:p>
          </p:txBody>
        </p:sp>
      </p:grpSp>
      <p:sp>
        <p:nvSpPr>
          <p:cNvPr id="32" name="TextBox 31"/>
          <p:cNvSpPr txBox="1"/>
          <p:nvPr/>
        </p:nvSpPr>
        <p:spPr>
          <a:xfrm>
            <a:off x="837036" y="2672686"/>
            <a:ext cx="4967931" cy="1200329"/>
          </a:xfrm>
          <a:prstGeom prst="rect">
            <a:avLst/>
          </a:prstGeom>
          <a:noFill/>
        </p:spPr>
        <p:txBody>
          <a:bodyPr wrap="square" rtlCol="0">
            <a:spAutoFit/>
          </a:bodyPr>
          <a:lstStyle/>
          <a:p>
            <a:r>
              <a:rPr lang="zh-CN" altLang="en-US" sz="1800" b="1" dirty="0" smtClean="0">
                <a:latin typeface="宋体" pitchFamily="2" charset="-122"/>
                <a:ea typeface="宋体" pitchFamily="2" charset="-122"/>
              </a:rPr>
              <a:t>    审计</a:t>
            </a:r>
            <a:r>
              <a:rPr lang="zh-CN" altLang="en-US" sz="1800" b="1" dirty="0">
                <a:latin typeface="宋体" pitchFamily="2" charset="-122"/>
                <a:ea typeface="宋体" pitchFamily="2" charset="-122"/>
              </a:rPr>
              <a:t>厅组织对呼和浩特市回民区、包头市青山区、赤峰市松山区和鄂尔多斯市东胜区</a:t>
            </a:r>
            <a:r>
              <a:rPr lang="en-US" altLang="zh-CN" sz="1800" b="1" dirty="0">
                <a:latin typeface="宋体" pitchFamily="2" charset="-122"/>
                <a:ea typeface="宋体" pitchFamily="2" charset="-122"/>
              </a:rPr>
              <a:t>2020</a:t>
            </a:r>
            <a:r>
              <a:rPr lang="zh-CN" altLang="en-US" sz="1800" b="1" dirty="0">
                <a:latin typeface="宋体" pitchFamily="2" charset="-122"/>
                <a:ea typeface="宋体" pitchFamily="2" charset="-122"/>
              </a:rPr>
              <a:t>年度公共租赁住房和城镇老旧小区改造情况进行了审计，涉及资金</a:t>
            </a:r>
            <a:r>
              <a:rPr lang="en-US" altLang="zh-CN" sz="1800" b="1" dirty="0">
                <a:latin typeface="宋体" pitchFamily="2" charset="-122"/>
                <a:ea typeface="宋体" pitchFamily="2" charset="-122"/>
              </a:rPr>
              <a:t>7.38</a:t>
            </a:r>
            <a:r>
              <a:rPr lang="zh-CN" altLang="en-US" sz="1800" b="1" dirty="0">
                <a:latin typeface="宋体" pitchFamily="2" charset="-122"/>
                <a:ea typeface="宋体" pitchFamily="2" charset="-122"/>
              </a:rPr>
              <a:t>亿元。</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00050" y="705059"/>
            <a:ext cx="6026150" cy="1024639"/>
          </a:xfrm>
          <a:prstGeom prst="rect">
            <a:avLst/>
          </a:prstGeom>
          <a:noFill/>
          <a:ln w="9525">
            <a:noFill/>
            <a:miter lim="800000"/>
            <a:headEnd/>
            <a:tailEnd/>
          </a:ln>
          <a:effectLst/>
        </p:spPr>
        <p:txBody>
          <a:bodyPr lIns="100330" tIns="50165" rIns="100330" bIns="50165">
            <a:spAutoFit/>
          </a:bodyPr>
          <a:lstStyle/>
          <a:p>
            <a:pPr algn="ctr"/>
            <a:r>
              <a:rPr lang="zh-CN" altLang="en-US" sz="3000" b="1" dirty="0">
                <a:ea typeface="宋体" pitchFamily="2" charset="-122"/>
              </a:rPr>
              <a:t>领导干部履行经济责任、自然资源资产离任（任中</a:t>
            </a:r>
            <a:r>
              <a:rPr lang="zh-CN" altLang="en-US" sz="3000" b="1" dirty="0" smtClean="0">
                <a:ea typeface="宋体" pitchFamily="2" charset="-122"/>
              </a:rPr>
              <a:t>）审计</a:t>
            </a:r>
            <a:r>
              <a:rPr lang="zh-CN" altLang="en-US" sz="3000" b="1" dirty="0">
                <a:ea typeface="宋体" pitchFamily="2" charset="-122"/>
              </a:rPr>
              <a:t>情况</a:t>
            </a:r>
          </a:p>
        </p:txBody>
      </p:sp>
      <p:sp>
        <p:nvSpPr>
          <p:cNvPr id="27651" name="矩形 5"/>
          <p:cNvSpPr>
            <a:spLocks noChangeArrowheads="1"/>
          </p:cNvSpPr>
          <p:nvPr/>
        </p:nvSpPr>
        <p:spPr bwMode="auto">
          <a:xfrm>
            <a:off x="2997200" y="8912225"/>
            <a:ext cx="1152525" cy="706438"/>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17</a:t>
            </a:r>
            <a:endParaRPr lang="zh-CN" altLang="en-US" sz="1400" dirty="0">
              <a:latin typeface="宋体" pitchFamily="2" charset="-122"/>
              <a:ea typeface="宋体" pitchFamily="2" charset="-122"/>
            </a:endParaRPr>
          </a:p>
        </p:txBody>
      </p:sp>
      <p:sp>
        <p:nvSpPr>
          <p:cNvPr id="27652" name="AutoShape 5"/>
          <p:cNvSpPr>
            <a:spLocks noChangeAspect="1" noChangeArrowheads="1"/>
          </p:cNvSpPr>
          <p:nvPr/>
        </p:nvSpPr>
        <p:spPr bwMode="auto">
          <a:xfrm>
            <a:off x="549275" y="2287281"/>
            <a:ext cx="5584825" cy="6697663"/>
          </a:xfrm>
          <a:prstGeom prst="rect">
            <a:avLst/>
          </a:prstGeom>
          <a:noFill/>
          <a:ln w="9525">
            <a:noFill/>
            <a:miter lim="800000"/>
            <a:headEnd/>
            <a:tailEnd/>
          </a:ln>
        </p:spPr>
        <p:txBody>
          <a:bodyPr/>
          <a:lstStyle/>
          <a:p>
            <a:endParaRPr lang="zh-CN" altLang="en-US"/>
          </a:p>
        </p:txBody>
      </p:sp>
      <p:sp>
        <p:nvSpPr>
          <p:cNvPr id="2" name="Rectangle 26"/>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64"/>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Rectangle 26"/>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64"/>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6"/>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64"/>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10" name="Organization Chart 39"/>
          <p:cNvGrpSpPr>
            <a:grpSpLocks/>
          </p:cNvGrpSpPr>
          <p:nvPr/>
        </p:nvGrpSpPr>
        <p:grpSpPr bwMode="auto">
          <a:xfrm>
            <a:off x="755788" y="2721031"/>
            <a:ext cx="5481092" cy="5822997"/>
            <a:chOff x="1638" y="-1806"/>
            <a:chExt cx="11197" cy="5125"/>
          </a:xfrm>
        </p:grpSpPr>
        <p:cxnSp>
          <p:nvCxnSpPr>
            <p:cNvPr id="11" name="_s14398"/>
            <p:cNvCxnSpPr>
              <a:cxnSpLocks noChangeShapeType="1"/>
              <a:stCxn id="14382" idx="3"/>
              <a:endCxn id="14372" idx="2"/>
            </p:cNvCxnSpPr>
            <p:nvPr/>
          </p:nvCxnSpPr>
          <p:spPr bwMode="auto">
            <a:xfrm flipV="1">
              <a:off x="3885" y="-329"/>
              <a:ext cx="386" cy="3135"/>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2" name="_s14397"/>
            <p:cNvCxnSpPr>
              <a:cxnSpLocks noChangeShapeType="1"/>
              <a:stCxn id="14381" idx="1"/>
              <a:endCxn id="14372" idx="2"/>
            </p:cNvCxnSpPr>
            <p:nvPr/>
          </p:nvCxnSpPr>
          <p:spPr bwMode="auto">
            <a:xfrm rot="10800000">
              <a:off x="4269" y="-329"/>
              <a:ext cx="382" cy="1443"/>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3" name="_s14396"/>
            <p:cNvCxnSpPr>
              <a:cxnSpLocks noChangeShapeType="1"/>
              <a:stCxn id="14380" idx="3"/>
              <a:endCxn id="14372" idx="2"/>
            </p:cNvCxnSpPr>
            <p:nvPr/>
          </p:nvCxnSpPr>
          <p:spPr bwMode="auto">
            <a:xfrm flipV="1">
              <a:off x="3885" y="-329"/>
              <a:ext cx="386" cy="1072"/>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 name="_s14395"/>
            <p:cNvCxnSpPr>
              <a:cxnSpLocks noChangeShapeType="1"/>
              <a:stCxn id="14379" idx="1"/>
              <a:endCxn id="14373" idx="2"/>
            </p:cNvCxnSpPr>
            <p:nvPr/>
          </p:nvCxnSpPr>
          <p:spPr bwMode="auto">
            <a:xfrm rot="10800000">
              <a:off x="10060" y="-222"/>
              <a:ext cx="234" cy="303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 name="_s14394"/>
            <p:cNvCxnSpPr>
              <a:cxnSpLocks noChangeShapeType="1"/>
              <a:stCxn id="14378" idx="3"/>
              <a:endCxn id="14373" idx="2"/>
            </p:cNvCxnSpPr>
            <p:nvPr/>
          </p:nvCxnSpPr>
          <p:spPr bwMode="auto">
            <a:xfrm flipV="1">
              <a:off x="9528" y="-222"/>
              <a:ext cx="532" cy="3031"/>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6" name="_s14393"/>
            <p:cNvCxnSpPr>
              <a:cxnSpLocks noChangeShapeType="1"/>
              <a:stCxn id="14377" idx="1"/>
              <a:endCxn id="14373" idx="2"/>
            </p:cNvCxnSpPr>
            <p:nvPr/>
          </p:nvCxnSpPr>
          <p:spPr bwMode="auto">
            <a:xfrm rot="10800000">
              <a:off x="10060" y="-222"/>
              <a:ext cx="234" cy="1854"/>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7" name="_s14392"/>
            <p:cNvCxnSpPr>
              <a:cxnSpLocks noChangeShapeType="1"/>
              <a:stCxn id="14376" idx="3"/>
              <a:endCxn id="14373" idx="2"/>
            </p:cNvCxnSpPr>
            <p:nvPr/>
          </p:nvCxnSpPr>
          <p:spPr bwMode="auto">
            <a:xfrm flipV="1">
              <a:off x="9528" y="-222"/>
              <a:ext cx="532" cy="1739"/>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8" name="_s14391"/>
            <p:cNvCxnSpPr>
              <a:cxnSpLocks noChangeShapeType="1"/>
              <a:stCxn id="14375" idx="1"/>
              <a:endCxn id="14373" idx="2"/>
            </p:cNvCxnSpPr>
            <p:nvPr/>
          </p:nvCxnSpPr>
          <p:spPr bwMode="auto">
            <a:xfrm rot="10800000">
              <a:off x="10060" y="-222"/>
              <a:ext cx="234" cy="759"/>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9" name="_s14390"/>
            <p:cNvCxnSpPr>
              <a:cxnSpLocks noChangeShapeType="1"/>
              <a:stCxn id="14374" idx="3"/>
              <a:endCxn id="14373" idx="2"/>
            </p:cNvCxnSpPr>
            <p:nvPr/>
          </p:nvCxnSpPr>
          <p:spPr bwMode="auto">
            <a:xfrm flipV="1">
              <a:off x="9528" y="-222"/>
              <a:ext cx="532" cy="608"/>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20" name="_s14389"/>
            <p:cNvCxnSpPr>
              <a:cxnSpLocks noChangeShapeType="1"/>
              <a:stCxn id="14373" idx="0"/>
              <a:endCxn id="14371" idx="2"/>
            </p:cNvCxnSpPr>
            <p:nvPr/>
          </p:nvCxnSpPr>
          <p:spPr bwMode="auto">
            <a:xfrm rot="16200000" flipV="1">
              <a:off x="8322" y="-2562"/>
              <a:ext cx="549" cy="2927"/>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370" name="_s14388"/>
            <p:cNvCxnSpPr>
              <a:cxnSpLocks noChangeShapeType="1"/>
              <a:stCxn id="14372" idx="0"/>
              <a:endCxn id="14371" idx="2"/>
            </p:cNvCxnSpPr>
            <p:nvPr/>
          </p:nvCxnSpPr>
          <p:spPr bwMode="auto">
            <a:xfrm rot="16200000">
              <a:off x="5505" y="-2607"/>
              <a:ext cx="396" cy="2864"/>
            </a:xfrm>
            <a:prstGeom prst="bentConnector3">
              <a:avLst>
                <a:gd name="adj1" fmla="val 2544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14371" name="_s14387"/>
            <p:cNvSpPr>
              <a:spLocks noChangeArrowheads="1"/>
            </p:cNvSpPr>
            <p:nvPr/>
          </p:nvSpPr>
          <p:spPr bwMode="auto">
            <a:xfrm>
              <a:off x="6009" y="-1806"/>
              <a:ext cx="2247" cy="433"/>
            </a:xfrm>
            <a:prstGeom prst="roundRect">
              <a:avLst>
                <a:gd name="adj" fmla="val 16667"/>
              </a:avLst>
            </a:prstGeom>
            <a:solidFill>
              <a:srgbClr val="B6DDE8"/>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发现的主要问题</a:t>
              </a:r>
              <a:endParaRPr kumimoji="0" lang="zh-CN" sz="2400" b="1" i="0" u="none" strike="noStrike" cap="none" normalizeH="0" baseline="0" dirty="0" smtClean="0">
                <a:ln>
                  <a:noFill/>
                </a:ln>
                <a:solidFill>
                  <a:schemeClr val="tx1"/>
                </a:solidFill>
                <a:effectLst/>
                <a:ea typeface="宋体" pitchFamily="2" charset="-122"/>
                <a:cs typeface="宋体" pitchFamily="2" charset="-122"/>
              </a:endParaRPr>
            </a:p>
          </p:txBody>
        </p:sp>
        <p:sp>
          <p:nvSpPr>
            <p:cNvPr id="14372" name="_s14386"/>
            <p:cNvSpPr>
              <a:spLocks noChangeArrowheads="1"/>
            </p:cNvSpPr>
            <p:nvPr/>
          </p:nvSpPr>
          <p:spPr bwMode="auto">
            <a:xfrm>
              <a:off x="3145" y="-977"/>
              <a:ext cx="2247" cy="648"/>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050" b="1" i="0" u="none" strike="noStrike" cap="none" normalizeH="0" baseline="0" dirty="0" smtClean="0">
                  <a:ln>
                    <a:noFill/>
                  </a:ln>
                  <a:solidFill>
                    <a:schemeClr val="tx1"/>
                  </a:solidFill>
                  <a:effectLst/>
                  <a:latin typeface="仿宋" pitchFamily="49" charset="-122"/>
                  <a:cs typeface="Times New Roman" pitchFamily="18" charset="0"/>
                </a:rPr>
                <a:t>领导干部履行经济责任</a:t>
              </a:r>
              <a:r>
                <a:rPr kumimoji="0" lang="zh-CN" altLang="en-US" sz="1050" b="1" i="0" u="none" strike="noStrike" cap="none" normalizeH="0" baseline="0" dirty="0" smtClean="0">
                  <a:ln>
                    <a:noFill/>
                  </a:ln>
                  <a:solidFill>
                    <a:schemeClr val="tx1"/>
                  </a:solidFill>
                  <a:effectLst/>
                  <a:latin typeface="仿宋" pitchFamily="49" charset="-122"/>
                  <a:cs typeface="Times New Roman" pitchFamily="18" charset="0"/>
                </a:rPr>
                <a:t>审计</a:t>
              </a:r>
              <a:r>
                <a:rPr lang="zh-CN" altLang="en-US" sz="1050" b="1" dirty="0" smtClean="0">
                  <a:latin typeface="仿宋" pitchFamily="49" charset="-122"/>
                  <a:cs typeface="Times New Roman" pitchFamily="18" charset="0"/>
                </a:rPr>
                <a:t>发现</a:t>
              </a:r>
              <a:r>
                <a:rPr kumimoji="0" lang="zh-CN" sz="1050" b="1" i="0" u="none" strike="noStrike" cap="none" normalizeH="0" baseline="0" dirty="0" smtClean="0">
                  <a:ln>
                    <a:noFill/>
                  </a:ln>
                  <a:solidFill>
                    <a:schemeClr val="tx1"/>
                  </a:solidFill>
                  <a:effectLst/>
                  <a:latin typeface="仿宋" pitchFamily="49" charset="-122"/>
                  <a:cs typeface="Times New Roman" pitchFamily="18" charset="0"/>
                </a:rPr>
                <a:t>的主要问题</a:t>
              </a:r>
              <a:endParaRPr kumimoji="0" lang="zh-CN" sz="2800" b="1" i="0" u="none" strike="noStrike" cap="none" normalizeH="0" baseline="0" dirty="0" smtClean="0">
                <a:ln>
                  <a:noFill/>
                </a:ln>
                <a:solidFill>
                  <a:schemeClr val="tx1"/>
                </a:solidFill>
                <a:effectLst/>
                <a:ea typeface="宋体" pitchFamily="2" charset="-122"/>
                <a:cs typeface="宋体" pitchFamily="2" charset="-122"/>
              </a:endParaRPr>
            </a:p>
          </p:txBody>
        </p:sp>
        <p:sp>
          <p:nvSpPr>
            <p:cNvPr id="14373" name="_s14385"/>
            <p:cNvSpPr>
              <a:spLocks noChangeArrowheads="1"/>
            </p:cNvSpPr>
            <p:nvPr/>
          </p:nvSpPr>
          <p:spPr bwMode="auto">
            <a:xfrm>
              <a:off x="8702" y="-824"/>
              <a:ext cx="2715" cy="602"/>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050" b="1" i="0" u="none" strike="noStrike" cap="none" normalizeH="0" baseline="0" dirty="0" smtClean="0">
                  <a:ln>
                    <a:noFill/>
                  </a:ln>
                  <a:solidFill>
                    <a:schemeClr val="tx1"/>
                  </a:solidFill>
                  <a:effectLst/>
                  <a:latin typeface="仿宋" pitchFamily="49" charset="-122"/>
                  <a:cs typeface="Times New Roman" pitchFamily="18" charset="0"/>
                </a:rPr>
                <a:t>14</a:t>
              </a:r>
              <a:r>
                <a:rPr kumimoji="0" lang="zh-CN" altLang="en-US" sz="1050" b="1" i="0" u="none" strike="noStrike" cap="none" normalizeH="0" baseline="0" dirty="0" smtClean="0">
                  <a:ln>
                    <a:noFill/>
                  </a:ln>
                  <a:solidFill>
                    <a:schemeClr val="tx1"/>
                  </a:solidFill>
                  <a:effectLst/>
                  <a:latin typeface="仿宋" pitchFamily="49" charset="-122"/>
                  <a:cs typeface="Times New Roman" pitchFamily="18" charset="0"/>
                </a:rPr>
                <a:t>个旗县（市、区）领导干部自然资源资产离任（任中）审计发现的主要问题</a:t>
              </a:r>
              <a:endParaRPr kumimoji="0" lang="zh-CN" altLang="en-US" sz="2800" b="1" i="0" u="none" strike="noStrike" cap="none" normalizeH="0" baseline="0" dirty="0" smtClean="0">
                <a:ln>
                  <a:noFill/>
                </a:ln>
                <a:solidFill>
                  <a:schemeClr val="tx1"/>
                </a:solidFill>
                <a:effectLst/>
                <a:ea typeface="宋体" pitchFamily="2" charset="-122"/>
                <a:cs typeface="宋体" pitchFamily="2" charset="-122"/>
              </a:endParaRPr>
            </a:p>
          </p:txBody>
        </p:sp>
        <p:sp>
          <p:nvSpPr>
            <p:cNvPr id="14374" name="_s14384"/>
            <p:cNvSpPr>
              <a:spLocks noChangeArrowheads="1"/>
            </p:cNvSpPr>
            <p:nvPr/>
          </p:nvSpPr>
          <p:spPr bwMode="auto">
            <a:xfrm>
              <a:off x="7281" y="168"/>
              <a:ext cx="2247" cy="435"/>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000" b="1" i="0" u="none" strike="noStrike" cap="none" normalizeH="0" baseline="0" dirty="0" smtClean="0">
                  <a:ln>
                    <a:noFill/>
                  </a:ln>
                  <a:solidFill>
                    <a:srgbClr val="000000"/>
                  </a:solidFill>
                  <a:effectLst/>
                  <a:latin typeface="仿宋" pitchFamily="49" charset="-122"/>
                  <a:cs typeface="Times New Roman" pitchFamily="18" charset="0"/>
                </a:rPr>
                <a:t>部分地区未编制相关规划和应急预案</a:t>
              </a:r>
              <a:endParaRPr kumimoji="0" lang="zh-CN" sz="2400" b="1" i="0" u="none" strike="noStrike" cap="none" normalizeH="0" baseline="0" dirty="0" smtClean="0">
                <a:ln>
                  <a:noFill/>
                </a:ln>
                <a:solidFill>
                  <a:schemeClr val="tx1"/>
                </a:solidFill>
                <a:effectLst/>
                <a:ea typeface="宋体" pitchFamily="2" charset="-122"/>
                <a:cs typeface="宋体" pitchFamily="2" charset="-122"/>
              </a:endParaRPr>
            </a:p>
          </p:txBody>
        </p:sp>
        <p:sp>
          <p:nvSpPr>
            <p:cNvPr id="14375" name="_s14383"/>
            <p:cNvSpPr>
              <a:spLocks noChangeArrowheads="1"/>
            </p:cNvSpPr>
            <p:nvPr/>
          </p:nvSpPr>
          <p:spPr bwMode="auto">
            <a:xfrm>
              <a:off x="10294" y="168"/>
              <a:ext cx="2541" cy="738"/>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000" b="1" i="0" u="none" strike="noStrike" cap="none" normalizeH="0" baseline="0" dirty="0" smtClean="0">
                  <a:ln>
                    <a:noFill/>
                  </a:ln>
                  <a:solidFill>
                    <a:srgbClr val="000000"/>
                  </a:solidFill>
                  <a:effectLst/>
                  <a:latin typeface="仿宋" pitchFamily="49" charset="-122"/>
                  <a:cs typeface="Times New Roman" pitchFamily="18" charset="0"/>
                </a:rPr>
                <a:t>部分地区批而未供、未批先建等涉及土地</a:t>
              </a:r>
              <a:r>
                <a:rPr kumimoji="0" lang="en-US" altLang="zh-CN" sz="1000" b="1" i="0" u="none" strike="noStrike" cap="none" normalizeH="0" baseline="0" dirty="0" smtClean="0">
                  <a:ln>
                    <a:noFill/>
                  </a:ln>
                  <a:solidFill>
                    <a:srgbClr val="000000"/>
                  </a:solidFill>
                  <a:effectLst/>
                  <a:latin typeface="仿宋" pitchFamily="49" charset="-122"/>
                  <a:cs typeface="Times New Roman" pitchFamily="18" charset="0"/>
                </a:rPr>
                <a:t>2526.16</a:t>
              </a:r>
              <a:r>
                <a:rPr kumimoji="0" lang="zh-CN" altLang="en-US" sz="1000" b="1" i="0" u="none" strike="noStrike" cap="none" normalizeH="0" baseline="0" dirty="0" smtClean="0">
                  <a:ln>
                    <a:noFill/>
                  </a:ln>
                  <a:solidFill>
                    <a:srgbClr val="000000"/>
                  </a:solidFill>
                  <a:effectLst/>
                  <a:latin typeface="仿宋" pitchFamily="49" charset="-122"/>
                  <a:cs typeface="Times New Roman" pitchFamily="18" charset="0"/>
                </a:rPr>
                <a:t>公顷</a:t>
              </a:r>
              <a:endParaRPr kumimoji="0" lang="zh-CN" altLang="en-US" sz="2400" b="1" i="0" u="none" strike="noStrike" cap="none" normalizeH="0" baseline="0" dirty="0" smtClean="0">
                <a:ln>
                  <a:noFill/>
                </a:ln>
                <a:solidFill>
                  <a:schemeClr val="tx1"/>
                </a:solidFill>
                <a:effectLst/>
                <a:ea typeface="宋体" pitchFamily="2" charset="-122"/>
                <a:cs typeface="宋体" pitchFamily="2" charset="-122"/>
              </a:endParaRPr>
            </a:p>
          </p:txBody>
        </p:sp>
        <p:sp>
          <p:nvSpPr>
            <p:cNvPr id="14376" name="_s14382"/>
            <p:cNvSpPr>
              <a:spLocks noChangeArrowheads="1"/>
            </p:cNvSpPr>
            <p:nvPr/>
          </p:nvSpPr>
          <p:spPr bwMode="auto">
            <a:xfrm>
              <a:off x="7281" y="1299"/>
              <a:ext cx="2247" cy="435"/>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000" b="1" i="0" u="none" strike="noStrike" cap="none" normalizeH="0" baseline="0" dirty="0" smtClean="0">
                  <a:ln>
                    <a:noFill/>
                  </a:ln>
                  <a:solidFill>
                    <a:srgbClr val="000000"/>
                  </a:solidFill>
                  <a:effectLst/>
                  <a:latin typeface="仿宋" pitchFamily="49" charset="-122"/>
                  <a:cs typeface="Times New Roman" pitchFamily="18" charset="0"/>
                </a:rPr>
                <a:t>部分地区未</a:t>
              </a:r>
              <a:r>
                <a:rPr kumimoji="0" lang="zh-CN" altLang="en-US" sz="1000" b="1" i="0" u="none" strike="noStrike" cap="none" normalizeH="0" baseline="0" dirty="0" smtClean="0">
                  <a:ln>
                    <a:noFill/>
                  </a:ln>
                  <a:solidFill>
                    <a:srgbClr val="000000"/>
                  </a:solidFill>
                  <a:effectLst/>
                  <a:latin typeface="仿宋" pitchFamily="49" charset="-122"/>
                  <a:cs typeface="Times New Roman" pitchFamily="18" charset="0"/>
                </a:rPr>
                <a:t>认真落实</a:t>
              </a:r>
              <a:r>
                <a:rPr kumimoji="0" lang="zh-CN" sz="1000" b="1" i="0" u="none" strike="noStrike" cap="none" normalizeH="0" baseline="0" dirty="0" smtClean="0">
                  <a:ln>
                    <a:noFill/>
                  </a:ln>
                  <a:solidFill>
                    <a:srgbClr val="000000"/>
                  </a:solidFill>
                  <a:effectLst/>
                  <a:latin typeface="仿宋" pitchFamily="49" charset="-122"/>
                  <a:cs typeface="Times New Roman" pitchFamily="18" charset="0"/>
                </a:rPr>
                <a:t>有关目标任务</a:t>
              </a:r>
              <a:endParaRPr kumimoji="0" lang="zh-CN" sz="2400" b="1" i="0" u="none" strike="noStrike" cap="none" normalizeH="0" baseline="0" dirty="0" smtClean="0">
                <a:ln>
                  <a:noFill/>
                </a:ln>
                <a:solidFill>
                  <a:schemeClr val="tx1"/>
                </a:solidFill>
                <a:effectLst/>
                <a:ea typeface="宋体" pitchFamily="2" charset="-122"/>
                <a:cs typeface="宋体" pitchFamily="2" charset="-122"/>
              </a:endParaRPr>
            </a:p>
          </p:txBody>
        </p:sp>
        <p:sp>
          <p:nvSpPr>
            <p:cNvPr id="14377" name="_s14381"/>
            <p:cNvSpPr>
              <a:spLocks noChangeArrowheads="1"/>
            </p:cNvSpPr>
            <p:nvPr/>
          </p:nvSpPr>
          <p:spPr bwMode="auto">
            <a:xfrm>
              <a:off x="10294" y="1299"/>
              <a:ext cx="2541" cy="665"/>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lvl="0" algn="ctr"/>
              <a:r>
                <a:rPr kumimoji="0" lang="zh-CN" altLang="en-US" sz="1000" b="1" i="0" u="none" strike="noStrike" cap="none" normalizeH="0" baseline="0" dirty="0" smtClean="0">
                  <a:ln>
                    <a:noFill/>
                  </a:ln>
                  <a:solidFill>
                    <a:srgbClr val="000000"/>
                  </a:solidFill>
                  <a:effectLst/>
                  <a:latin typeface="仿宋" pitchFamily="49" charset="-122"/>
                  <a:cs typeface="Times New Roman" pitchFamily="18" charset="0"/>
                </a:rPr>
                <a:t>部分</a:t>
              </a:r>
              <a:r>
                <a:rPr lang="zh-CN" altLang="zh-CN" sz="1000" b="1" dirty="0" smtClean="0">
                  <a:solidFill>
                    <a:srgbClr val="000000"/>
                  </a:solidFill>
                  <a:latin typeface="仿宋" pitchFamily="49" charset="-122"/>
                  <a:cs typeface="Times New Roman" pitchFamily="18" charset="0"/>
                </a:rPr>
                <a:t>地区</a:t>
              </a:r>
              <a:r>
                <a:rPr lang="zh-CN" altLang="zh-CN" sz="1000" b="1" dirty="0">
                  <a:solidFill>
                    <a:srgbClr val="000000"/>
                  </a:solidFill>
                  <a:latin typeface="仿宋" pitchFamily="49" charset="-122"/>
                  <a:cs typeface="Times New Roman" pitchFamily="18" charset="0"/>
                </a:rPr>
                <a:t>草原生态修复治理等项目未实施</a:t>
              </a:r>
              <a:r>
                <a:rPr lang="zh-CN" altLang="en-US" sz="1000" b="1" dirty="0">
                  <a:solidFill>
                    <a:srgbClr val="000000"/>
                  </a:solidFill>
                  <a:latin typeface="仿宋" pitchFamily="49" charset="-122"/>
                  <a:cs typeface="Times New Roman" pitchFamily="18" charset="0"/>
                </a:rPr>
                <a:t>或</a:t>
              </a:r>
              <a:r>
                <a:rPr lang="zh-CN" altLang="zh-CN" sz="1000" b="1" dirty="0">
                  <a:solidFill>
                    <a:srgbClr val="000000"/>
                  </a:solidFill>
                  <a:latin typeface="仿宋" pitchFamily="49" charset="-122"/>
                  <a:cs typeface="Times New Roman" pitchFamily="18" charset="0"/>
                </a:rPr>
                <a:t>进展缓慢</a:t>
              </a:r>
              <a:endParaRPr lang="zh-CN" altLang="en-US" sz="1000" b="1" dirty="0">
                <a:solidFill>
                  <a:srgbClr val="000000"/>
                </a:solidFill>
                <a:latin typeface="仿宋" pitchFamily="49" charset="-122"/>
                <a:cs typeface="Times New Roman" pitchFamily="18" charset="0"/>
              </a:endParaRPr>
            </a:p>
          </p:txBody>
        </p:sp>
        <p:sp>
          <p:nvSpPr>
            <p:cNvPr id="14378" name="_s14380"/>
            <p:cNvSpPr>
              <a:spLocks noChangeArrowheads="1"/>
            </p:cNvSpPr>
            <p:nvPr/>
          </p:nvSpPr>
          <p:spPr bwMode="auto">
            <a:xfrm>
              <a:off x="7281" y="2313"/>
              <a:ext cx="2247" cy="99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algn="ctr"/>
              <a:endParaRPr lang="en-US" altLang="zh-CN" sz="1000" b="1" dirty="0" smtClean="0">
                <a:solidFill>
                  <a:srgbClr val="000000"/>
                </a:solidFill>
                <a:latin typeface="仿宋" pitchFamily="49" charset="-122"/>
                <a:cs typeface="Times New Roman" pitchFamily="18" charset="0"/>
              </a:endParaRPr>
            </a:p>
            <a:p>
              <a:pPr algn="ctr"/>
              <a:r>
                <a:rPr lang="zh-CN" altLang="zh-CN" sz="1000" b="1" dirty="0" smtClean="0">
                  <a:solidFill>
                    <a:srgbClr val="000000"/>
                  </a:solidFill>
                  <a:latin typeface="仿宋" pitchFamily="49" charset="-122"/>
                  <a:cs typeface="Times New Roman" pitchFamily="18" charset="0"/>
                </a:rPr>
                <a:t>部分</a:t>
              </a:r>
              <a:r>
                <a:rPr lang="zh-CN" altLang="zh-CN" sz="1000" b="1" dirty="0">
                  <a:solidFill>
                    <a:srgbClr val="000000"/>
                  </a:solidFill>
                  <a:latin typeface="仿宋" pitchFamily="49" charset="-122"/>
                  <a:cs typeface="Times New Roman" pitchFamily="18" charset="0"/>
                </a:rPr>
                <a:t>地区存在地类重叠或划定不准确，自然资源资产管理相关数据不全面、不真实，执法处罚不到位等问题</a:t>
              </a:r>
              <a:endParaRPr lang="zh-CN" altLang="zh-CN" sz="2400" b="1" dirty="0">
                <a:ea typeface="宋体" pitchFamily="2" charset="-122"/>
                <a:cs typeface="宋体" pitchFamily="2" charset="-122"/>
              </a:endParaRPr>
            </a:p>
            <a:p>
              <a:pPr lvl="0" algn="ctr"/>
              <a:endParaRPr kumimoji="0" lang="zh-CN" sz="1000" b="1" i="0" u="none" strike="noStrike" cap="none" normalizeH="0" baseline="0" dirty="0" smtClean="0">
                <a:ln>
                  <a:noFill/>
                </a:ln>
                <a:solidFill>
                  <a:schemeClr val="tx1"/>
                </a:solidFill>
                <a:effectLst/>
                <a:ea typeface="宋体" pitchFamily="2" charset="-122"/>
                <a:cs typeface="宋体" pitchFamily="2" charset="-122"/>
              </a:endParaRPr>
            </a:p>
          </p:txBody>
        </p:sp>
        <p:sp>
          <p:nvSpPr>
            <p:cNvPr id="14379" name="_s14379"/>
            <p:cNvSpPr>
              <a:spLocks noChangeArrowheads="1"/>
            </p:cNvSpPr>
            <p:nvPr/>
          </p:nvSpPr>
          <p:spPr bwMode="auto">
            <a:xfrm>
              <a:off x="10294" y="2313"/>
              <a:ext cx="2541" cy="1006"/>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sz="2400" b="1"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4380" name="_s14378"/>
            <p:cNvSpPr>
              <a:spLocks noChangeArrowheads="1"/>
            </p:cNvSpPr>
            <p:nvPr/>
          </p:nvSpPr>
          <p:spPr bwMode="auto">
            <a:xfrm>
              <a:off x="1638" y="168"/>
              <a:ext cx="2247" cy="1147"/>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000" b="1" i="0" u="none" strike="noStrike" cap="none" normalizeH="0" baseline="0" dirty="0" smtClean="0">
                  <a:ln>
                    <a:noFill/>
                  </a:ln>
                  <a:solidFill>
                    <a:srgbClr val="000000"/>
                  </a:solidFill>
                  <a:effectLst/>
                  <a:latin typeface="仿宋" pitchFamily="49" charset="-122"/>
                  <a:cs typeface="Times New Roman" pitchFamily="18" charset="0"/>
                </a:rPr>
                <a:t>贯彻落实国家和自治区有关政策不到位，个别单位未严格执行</a:t>
              </a:r>
              <a:r>
                <a:rPr kumimoji="0" lang="zh-CN" sz="1000" b="1" i="0" u="none" strike="noStrike" cap="none" normalizeH="0" baseline="0" dirty="0" smtClean="0">
                  <a:ln>
                    <a:noFill/>
                  </a:ln>
                  <a:solidFill>
                    <a:srgbClr val="000000"/>
                  </a:solidFill>
                  <a:effectLst/>
                  <a:latin typeface="Arial"/>
                  <a:cs typeface="Times New Roman" pitchFamily="18" charset="0"/>
                </a:rPr>
                <a:t>“</a:t>
              </a:r>
              <a:r>
                <a:rPr kumimoji="0" lang="zh-CN" sz="1000" b="1" i="0" u="none" strike="noStrike" cap="none" normalizeH="0" baseline="0" dirty="0" smtClean="0">
                  <a:ln>
                    <a:noFill/>
                  </a:ln>
                  <a:solidFill>
                    <a:srgbClr val="000000"/>
                  </a:solidFill>
                  <a:effectLst/>
                  <a:latin typeface="仿宋" pitchFamily="49" charset="-122"/>
                  <a:cs typeface="Times New Roman" pitchFamily="18" charset="0"/>
                </a:rPr>
                <a:t>三重一大</a:t>
              </a:r>
              <a:r>
                <a:rPr kumimoji="0" lang="zh-CN" sz="1000" b="1" i="0" u="none" strike="noStrike" cap="none" normalizeH="0" baseline="0" dirty="0" smtClean="0">
                  <a:ln>
                    <a:noFill/>
                  </a:ln>
                  <a:solidFill>
                    <a:srgbClr val="000000"/>
                  </a:solidFill>
                  <a:effectLst/>
                  <a:latin typeface="Arial"/>
                  <a:cs typeface="Times New Roman" pitchFamily="18" charset="0"/>
                </a:rPr>
                <a:t>”</a:t>
              </a:r>
              <a:r>
                <a:rPr kumimoji="0" lang="zh-CN" sz="1000" b="1" i="0" u="none" strike="noStrike" cap="none" normalizeH="0" baseline="0" dirty="0" smtClean="0">
                  <a:ln>
                    <a:noFill/>
                  </a:ln>
                  <a:solidFill>
                    <a:srgbClr val="000000"/>
                  </a:solidFill>
                  <a:effectLst/>
                  <a:latin typeface="仿宋" pitchFamily="49" charset="-122"/>
                  <a:cs typeface="Times New Roman" pitchFamily="18" charset="0"/>
                </a:rPr>
                <a:t>决策制度、基本建设超概算等</a:t>
              </a:r>
              <a:endParaRPr kumimoji="0" lang="zh-CN" sz="2400" b="1" i="0" u="none" strike="noStrike" cap="none" normalizeH="0" baseline="0" dirty="0" smtClean="0">
                <a:ln>
                  <a:noFill/>
                </a:ln>
                <a:solidFill>
                  <a:schemeClr val="tx1"/>
                </a:solidFill>
                <a:effectLst/>
                <a:ea typeface="宋体" pitchFamily="2" charset="-122"/>
                <a:cs typeface="宋体" pitchFamily="2" charset="-122"/>
              </a:endParaRPr>
            </a:p>
          </p:txBody>
        </p:sp>
        <p:sp>
          <p:nvSpPr>
            <p:cNvPr id="14381" name="_s14377"/>
            <p:cNvSpPr>
              <a:spLocks noChangeArrowheads="1"/>
            </p:cNvSpPr>
            <p:nvPr/>
          </p:nvSpPr>
          <p:spPr bwMode="auto">
            <a:xfrm>
              <a:off x="4651" y="168"/>
              <a:ext cx="2270" cy="1891"/>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000" b="1" i="0" u="none" strike="noStrike" cap="none" normalizeH="0" baseline="0" dirty="0" smtClean="0">
                  <a:ln>
                    <a:noFill/>
                  </a:ln>
                  <a:solidFill>
                    <a:schemeClr val="tx1"/>
                  </a:solidFill>
                  <a:effectLst/>
                  <a:latin typeface="仿宋" pitchFamily="49" charset="-122"/>
                  <a:cs typeface="Times New Roman" pitchFamily="18" charset="0"/>
                </a:rPr>
                <a:t>决策制度执行不到位、涉案财物和工程项目建设管理不规范、扫黑除恶专项斗争问题整改工作滞后、深化</a:t>
              </a:r>
              <a:r>
                <a:rPr kumimoji="0" lang="zh-CN" sz="1000" b="1" i="0" u="none" strike="noStrike" cap="none" normalizeH="0" baseline="0" dirty="0" smtClean="0">
                  <a:ln>
                    <a:noFill/>
                  </a:ln>
                  <a:solidFill>
                    <a:schemeClr val="tx1"/>
                  </a:solidFill>
                  <a:effectLst/>
                  <a:latin typeface="Arial"/>
                  <a:cs typeface="Times New Roman" pitchFamily="18" charset="0"/>
                </a:rPr>
                <a:t>“</a:t>
              </a:r>
              <a:r>
                <a:rPr kumimoji="0" lang="zh-CN" sz="1000" b="1" i="0" u="none" strike="noStrike" cap="none" normalizeH="0" baseline="0" dirty="0" smtClean="0">
                  <a:ln>
                    <a:noFill/>
                  </a:ln>
                  <a:solidFill>
                    <a:schemeClr val="tx1"/>
                  </a:solidFill>
                  <a:effectLst/>
                  <a:latin typeface="仿宋" pitchFamily="49" charset="-122"/>
                  <a:cs typeface="Times New Roman" pitchFamily="18" charset="0"/>
                </a:rPr>
                <a:t>放管服</a:t>
              </a:r>
              <a:r>
                <a:rPr kumimoji="0" lang="zh-CN" sz="1000" b="1" i="0" u="none" strike="noStrike" cap="none" normalizeH="0" baseline="0" dirty="0" smtClean="0">
                  <a:ln>
                    <a:noFill/>
                  </a:ln>
                  <a:solidFill>
                    <a:schemeClr val="tx1"/>
                  </a:solidFill>
                  <a:effectLst/>
                  <a:latin typeface="Arial"/>
                  <a:cs typeface="Times New Roman" pitchFamily="18" charset="0"/>
                </a:rPr>
                <a:t>”</a:t>
              </a:r>
              <a:r>
                <a:rPr kumimoji="0" lang="zh-CN" sz="1000" b="1" i="0" u="none" strike="noStrike" cap="none" normalizeH="0" baseline="0" dirty="0" smtClean="0">
                  <a:ln>
                    <a:noFill/>
                  </a:ln>
                  <a:solidFill>
                    <a:schemeClr val="tx1"/>
                  </a:solidFill>
                  <a:effectLst/>
                  <a:latin typeface="仿宋" pitchFamily="49" charset="-122"/>
                  <a:cs typeface="Times New Roman" pitchFamily="18" charset="0"/>
                </a:rPr>
                <a:t>和优化营商环境工作存在不足、部门财务管理不规范、执法不够严格等</a:t>
              </a:r>
              <a:endParaRPr kumimoji="0" lang="zh-CN" sz="2400" b="1" i="0" u="none" strike="noStrike" cap="none" normalizeH="0" baseline="0" dirty="0" smtClean="0">
                <a:ln>
                  <a:noFill/>
                </a:ln>
                <a:solidFill>
                  <a:schemeClr val="tx1"/>
                </a:solidFill>
                <a:effectLst/>
                <a:ea typeface="宋体" pitchFamily="2" charset="-122"/>
                <a:cs typeface="宋体" pitchFamily="2" charset="-122"/>
              </a:endParaRPr>
            </a:p>
          </p:txBody>
        </p:sp>
        <p:sp>
          <p:nvSpPr>
            <p:cNvPr id="14382" name="_s14376"/>
            <p:cNvSpPr>
              <a:spLocks noChangeArrowheads="1"/>
            </p:cNvSpPr>
            <p:nvPr/>
          </p:nvSpPr>
          <p:spPr bwMode="auto">
            <a:xfrm>
              <a:off x="1639" y="2411"/>
              <a:ext cx="2246" cy="790"/>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000" b="1" i="0" u="none" strike="noStrike" cap="none" normalizeH="0" baseline="0" dirty="0" smtClean="0">
                  <a:ln>
                    <a:noFill/>
                  </a:ln>
                  <a:solidFill>
                    <a:schemeClr val="tx1"/>
                  </a:solidFill>
                  <a:effectLst/>
                  <a:latin typeface="仿宋" pitchFamily="49" charset="-122"/>
                  <a:cs typeface="Times New Roman" pitchFamily="18" charset="0"/>
                </a:rPr>
                <a:t>落实重大政策不到位，违规开展贷款业务，违规担保，经营效益差等</a:t>
              </a:r>
              <a:endParaRPr kumimoji="0" lang="zh-CN" sz="2400" b="1" i="0" u="none" strike="noStrike" cap="none" normalizeH="0" baseline="0" dirty="0" smtClean="0">
                <a:ln>
                  <a:noFill/>
                </a:ln>
                <a:solidFill>
                  <a:schemeClr val="tx1"/>
                </a:solidFill>
                <a:effectLst/>
                <a:ea typeface="宋体" pitchFamily="2" charset="-122"/>
                <a:cs typeface="宋体" pitchFamily="2" charset="-122"/>
              </a:endParaRPr>
            </a:p>
          </p:txBody>
        </p:sp>
      </p:grpSp>
      <p:sp>
        <p:nvSpPr>
          <p:cNvPr id="24" name="矩形 23"/>
          <p:cNvSpPr/>
          <p:nvPr/>
        </p:nvSpPr>
        <p:spPr>
          <a:xfrm>
            <a:off x="4993024" y="7688962"/>
            <a:ext cx="1243856" cy="707886"/>
          </a:xfrm>
          <a:prstGeom prst="rect">
            <a:avLst/>
          </a:prstGeom>
        </p:spPr>
        <p:txBody>
          <a:bodyPr wrap="square">
            <a:spAutoFit/>
          </a:bodyPr>
          <a:lstStyle/>
          <a:p>
            <a:r>
              <a:rPr lang="zh-CN" altLang="zh-CN" sz="1000" b="1" dirty="0">
                <a:solidFill>
                  <a:srgbClr val="000000"/>
                </a:solidFill>
                <a:latin typeface="仿宋" pitchFamily="49" charset="-122"/>
                <a:cs typeface="Times New Roman" pitchFamily="18" charset="0"/>
              </a:rPr>
              <a:t>部分地区存在欠缴、挤占挪用水土保持补偿费等问题，涉及金额</a:t>
            </a:r>
            <a:r>
              <a:rPr lang="en-US" altLang="zh-CN" sz="1000" b="1" dirty="0">
                <a:solidFill>
                  <a:srgbClr val="000000"/>
                </a:solidFill>
                <a:latin typeface="仿宋" pitchFamily="49" charset="-122"/>
                <a:cs typeface="Times New Roman" pitchFamily="18" charset="0"/>
              </a:rPr>
              <a:t>1.57</a:t>
            </a:r>
            <a:r>
              <a:rPr lang="zh-CN" altLang="en-US" sz="1000" b="1" dirty="0">
                <a:solidFill>
                  <a:srgbClr val="000000"/>
                </a:solidFill>
                <a:latin typeface="仿宋" pitchFamily="49" charset="-122"/>
                <a:cs typeface="Times New Roman" pitchFamily="18" charset="0"/>
              </a:rPr>
              <a:t>亿元</a:t>
            </a:r>
            <a:endParaRPr lang="zh-CN" altLang="en-US" sz="1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306388" y="1281113"/>
            <a:ext cx="6210300" cy="1023937"/>
          </a:xfrm>
          <a:prstGeom prst="rect">
            <a:avLst/>
          </a:prstGeom>
          <a:noFill/>
          <a:ln w="9525">
            <a:noFill/>
            <a:miter lim="800000"/>
            <a:headEnd/>
            <a:tailEnd/>
          </a:ln>
          <a:effectLst/>
        </p:spPr>
        <p:txBody>
          <a:bodyPr lIns="100330" tIns="50165" rIns="100330" bIns="50165">
            <a:spAutoFit/>
          </a:bodyPr>
          <a:lstStyle/>
          <a:p>
            <a:pPr algn="ctr"/>
            <a:r>
              <a:rPr lang="zh-CN" altLang="en-US" sz="3000" b="1" dirty="0">
                <a:ea typeface="宋体" pitchFamily="2" charset="-122"/>
              </a:rPr>
              <a:t>审计查出的违法违纪问题</a:t>
            </a:r>
            <a:endParaRPr lang="en-US" sz="3000" b="1" dirty="0">
              <a:ea typeface="宋体" pitchFamily="2" charset="-122"/>
            </a:endParaRPr>
          </a:p>
          <a:p>
            <a:pPr algn="ctr"/>
            <a:r>
              <a:rPr lang="zh-CN" altLang="en-US" sz="3000" b="1" dirty="0">
                <a:ea typeface="宋体" pitchFamily="2" charset="-122"/>
              </a:rPr>
              <a:t>线索移送情况</a:t>
            </a:r>
          </a:p>
        </p:txBody>
      </p:sp>
      <p:sp>
        <p:nvSpPr>
          <p:cNvPr id="28675" name="Text Box 5"/>
          <p:cNvSpPr txBox="1">
            <a:spLocks noChangeArrowheads="1"/>
          </p:cNvSpPr>
          <p:nvPr/>
        </p:nvSpPr>
        <p:spPr bwMode="auto">
          <a:xfrm>
            <a:off x="727075" y="2620963"/>
            <a:ext cx="5370513" cy="1486304"/>
          </a:xfrm>
          <a:prstGeom prst="rect">
            <a:avLst/>
          </a:prstGeom>
          <a:noFill/>
          <a:ln w="9525">
            <a:noFill/>
            <a:miter lim="800000"/>
            <a:headEnd/>
            <a:tailEnd/>
          </a:ln>
          <a:effectLst/>
        </p:spPr>
        <p:txBody>
          <a:bodyPr lIns="100330" tIns="50165" rIns="100330" bIns="50165">
            <a:spAutoFit/>
          </a:bodyPr>
          <a:lstStyle/>
          <a:p>
            <a:pPr eaLnBrk="0" hangingPunct="0"/>
            <a:r>
              <a:rPr lang="zh-CN" altLang="en-US" sz="1800" b="1" dirty="0" smtClean="0">
                <a:latin typeface="宋体" pitchFamily="2" charset="-122"/>
                <a:ea typeface="宋体" pitchFamily="2" charset="-122"/>
              </a:rPr>
              <a:t>    2020年7月</a:t>
            </a:r>
            <a:r>
              <a:rPr lang="zh-CN" altLang="en-US" sz="1800" b="1" dirty="0">
                <a:latin typeface="宋体" pitchFamily="2" charset="-122"/>
                <a:ea typeface="宋体" pitchFamily="2" charset="-122"/>
              </a:rPr>
              <a:t>至2021年6月底，</a:t>
            </a:r>
            <a:r>
              <a:rPr lang="zh-CN" altLang="en-US" sz="1800" b="1" dirty="0" smtClean="0">
                <a:latin typeface="宋体" pitchFamily="2" charset="-122"/>
                <a:ea typeface="宋体" pitchFamily="2" charset="-122"/>
              </a:rPr>
              <a:t>审计除原包商银行外</a:t>
            </a:r>
            <a:r>
              <a:rPr lang="en-US" altLang="zh-CN" sz="1800" b="1" dirty="0" smtClean="0">
                <a:latin typeface="宋体" pitchFamily="2" charset="-122"/>
                <a:ea typeface="宋体" pitchFamily="2" charset="-122"/>
              </a:rPr>
              <a:t>,</a:t>
            </a:r>
            <a:r>
              <a:rPr lang="zh-CN" altLang="en-US" sz="1800" b="1" dirty="0" smtClean="0">
                <a:latin typeface="宋体" pitchFamily="2" charset="-122"/>
                <a:ea typeface="宋体" pitchFamily="2" charset="-122"/>
              </a:rPr>
              <a:t>共</a:t>
            </a:r>
            <a:r>
              <a:rPr lang="zh-CN" altLang="en-US" sz="1800" b="1" dirty="0">
                <a:latin typeface="宋体" pitchFamily="2" charset="-122"/>
                <a:ea typeface="宋体" pitchFamily="2" charset="-122"/>
              </a:rPr>
              <a:t>发现并移送违法违纪问题</a:t>
            </a:r>
            <a:r>
              <a:rPr lang="zh-CN" altLang="en-US" sz="1800" b="1" dirty="0" smtClean="0">
                <a:latin typeface="宋体" pitchFamily="2" charset="-122"/>
                <a:ea typeface="宋体" pitchFamily="2" charset="-122"/>
              </a:rPr>
              <a:t>线索</a:t>
            </a:r>
            <a:r>
              <a:rPr lang="en-US" altLang="zh-CN" sz="1800" b="1" dirty="0" smtClean="0">
                <a:latin typeface="宋体" pitchFamily="2" charset="-122"/>
                <a:ea typeface="宋体" pitchFamily="2" charset="-122"/>
              </a:rPr>
              <a:t>1766</a:t>
            </a:r>
            <a:r>
              <a:rPr lang="zh-CN" altLang="en-US" sz="1800" b="1" dirty="0" smtClean="0">
                <a:latin typeface="宋体" pitchFamily="2" charset="-122"/>
                <a:ea typeface="宋体" pitchFamily="2" charset="-122"/>
              </a:rPr>
              <a:t>件，涉及人员</a:t>
            </a:r>
            <a:r>
              <a:rPr lang="en-US" altLang="zh-CN" sz="1800" b="1" dirty="0" smtClean="0">
                <a:latin typeface="宋体" pitchFamily="2" charset="-122"/>
                <a:ea typeface="宋体" pitchFamily="2" charset="-122"/>
              </a:rPr>
              <a:t>2977</a:t>
            </a:r>
            <a:r>
              <a:rPr lang="zh-CN" altLang="en-US" sz="1800" b="1" dirty="0" smtClean="0">
                <a:latin typeface="宋体" pitchFamily="2" charset="-122"/>
                <a:ea typeface="宋体" pitchFamily="2" charset="-122"/>
              </a:rPr>
              <a:t>名</a:t>
            </a:r>
            <a:r>
              <a:rPr lang="zh-CN" altLang="en-US" sz="1800" b="1" dirty="0">
                <a:latin typeface="宋体" pitchFamily="2" charset="-122"/>
                <a:ea typeface="宋体" pitchFamily="2" charset="-122"/>
              </a:rPr>
              <a:t>，涉及</a:t>
            </a:r>
            <a:r>
              <a:rPr lang="zh-CN" altLang="en-US" sz="1800" b="1" dirty="0" smtClean="0">
                <a:latin typeface="宋体" pitchFamily="2" charset="-122"/>
                <a:ea typeface="宋体" pitchFamily="2" charset="-122"/>
              </a:rPr>
              <a:t>资金</a:t>
            </a:r>
            <a:r>
              <a:rPr lang="en-US" altLang="zh-CN" sz="1800" b="1" dirty="0" smtClean="0">
                <a:latin typeface="宋体" pitchFamily="2" charset="-122"/>
                <a:ea typeface="宋体" pitchFamily="2" charset="-122"/>
              </a:rPr>
              <a:t>189</a:t>
            </a:r>
            <a:r>
              <a:rPr lang="zh-CN" altLang="en-US" sz="1800" b="1" dirty="0" smtClean="0">
                <a:latin typeface="宋体" pitchFamily="2" charset="-122"/>
                <a:ea typeface="宋体" pitchFamily="2" charset="-122"/>
              </a:rPr>
              <a:t>.</a:t>
            </a:r>
            <a:r>
              <a:rPr lang="zh-CN" altLang="en-US" sz="1800" b="1" dirty="0">
                <a:latin typeface="宋体" pitchFamily="2" charset="-122"/>
                <a:ea typeface="宋体" pitchFamily="2" charset="-122"/>
              </a:rPr>
              <a:t>65亿</a:t>
            </a:r>
            <a:r>
              <a:rPr lang="zh-CN" altLang="en-US" sz="1800" b="1" dirty="0" smtClean="0">
                <a:latin typeface="宋体" pitchFamily="2" charset="-122"/>
                <a:ea typeface="宋体" pitchFamily="2" charset="-122"/>
              </a:rPr>
              <a:t>元。</a:t>
            </a:r>
            <a:endParaRPr lang="zh-CN" altLang="en-US" sz="1800" b="1" dirty="0">
              <a:latin typeface="宋体" pitchFamily="2" charset="-122"/>
              <a:ea typeface="宋体" pitchFamily="2" charset="-122"/>
            </a:endParaRPr>
          </a:p>
          <a:p>
            <a:pPr eaLnBrk="0" hangingPunct="0"/>
            <a:r>
              <a:rPr lang="zh-CN" altLang="en-US" sz="1800" b="1" dirty="0" smtClean="0">
                <a:latin typeface="宋体" pitchFamily="2" charset="-122"/>
                <a:ea typeface="宋体" pitchFamily="2" charset="-122"/>
              </a:rPr>
              <a:t>    移送</a:t>
            </a:r>
            <a:r>
              <a:rPr lang="zh-CN" altLang="en-US" sz="1800" b="1" dirty="0">
                <a:latin typeface="宋体" pitchFamily="2" charset="-122"/>
                <a:ea typeface="宋体" pitchFamily="2" charset="-122"/>
              </a:rPr>
              <a:t>的涉嫌违法违纪案件线索，有的已由相关部门办理结案，有的正在查处中。</a:t>
            </a:r>
          </a:p>
        </p:txBody>
      </p:sp>
      <p:sp>
        <p:nvSpPr>
          <p:cNvPr id="28676" name="Text Box 7"/>
          <p:cNvSpPr txBox="1">
            <a:spLocks noChangeArrowheads="1"/>
          </p:cNvSpPr>
          <p:nvPr/>
        </p:nvSpPr>
        <p:spPr bwMode="auto">
          <a:xfrm>
            <a:off x="981075" y="6026150"/>
            <a:ext cx="1628775" cy="374650"/>
          </a:xfrm>
          <a:prstGeom prst="rect">
            <a:avLst/>
          </a:prstGeom>
          <a:noFill/>
          <a:ln w="9525">
            <a:noFill/>
            <a:miter lim="800000"/>
            <a:headEnd/>
            <a:tailEnd/>
          </a:ln>
          <a:effectLst/>
        </p:spPr>
        <p:txBody>
          <a:bodyPr lIns="100330" tIns="50165" rIns="100330" bIns="50165">
            <a:spAutoFit/>
          </a:bodyPr>
          <a:lstStyle/>
          <a:p>
            <a:pPr algn="ctr"/>
            <a:r>
              <a:rPr lang="en-US" altLang="zh-CN" sz="1800" dirty="0" smtClean="0">
                <a:solidFill>
                  <a:srgbClr val="FF0000"/>
                </a:solidFill>
              </a:rPr>
              <a:t>1766</a:t>
            </a:r>
            <a:r>
              <a:rPr lang="zh-CN" altLang="en-US" sz="1800" dirty="0" smtClean="0">
                <a:solidFill>
                  <a:srgbClr val="FF0000"/>
                </a:solidFill>
              </a:rPr>
              <a:t>件</a:t>
            </a:r>
            <a:endParaRPr lang="zh-CN" altLang="en-US" sz="1800" dirty="0">
              <a:solidFill>
                <a:srgbClr val="FF0000"/>
              </a:solidFill>
            </a:endParaRPr>
          </a:p>
        </p:txBody>
      </p:sp>
      <p:sp>
        <p:nvSpPr>
          <p:cNvPr id="28677" name="Text Box 8"/>
          <p:cNvSpPr txBox="1">
            <a:spLocks noChangeArrowheads="1"/>
          </p:cNvSpPr>
          <p:nvPr/>
        </p:nvSpPr>
        <p:spPr bwMode="auto">
          <a:xfrm>
            <a:off x="2571750" y="6026150"/>
            <a:ext cx="1793875" cy="374650"/>
          </a:xfrm>
          <a:prstGeom prst="rect">
            <a:avLst/>
          </a:prstGeom>
          <a:noFill/>
          <a:ln w="9525">
            <a:noFill/>
            <a:miter lim="800000"/>
            <a:headEnd/>
            <a:tailEnd/>
          </a:ln>
          <a:effectLst/>
        </p:spPr>
        <p:txBody>
          <a:bodyPr lIns="100330" tIns="50165" rIns="100330" bIns="50165">
            <a:spAutoFit/>
          </a:bodyPr>
          <a:lstStyle/>
          <a:p>
            <a:pPr algn="ctr"/>
            <a:r>
              <a:rPr lang="en-US" altLang="zh-CN" sz="1800" dirty="0" smtClean="0">
                <a:solidFill>
                  <a:srgbClr val="FF0000"/>
                </a:solidFill>
              </a:rPr>
              <a:t>2977</a:t>
            </a:r>
            <a:r>
              <a:rPr lang="zh-CN" altLang="en-US" sz="1800" dirty="0" smtClean="0">
                <a:solidFill>
                  <a:srgbClr val="FF0000"/>
                </a:solidFill>
              </a:rPr>
              <a:t>名</a:t>
            </a:r>
            <a:endParaRPr lang="zh-CN" altLang="en-US" sz="1800" dirty="0">
              <a:solidFill>
                <a:srgbClr val="FF0000"/>
              </a:solidFill>
            </a:endParaRPr>
          </a:p>
        </p:txBody>
      </p:sp>
      <p:sp>
        <p:nvSpPr>
          <p:cNvPr id="28678" name="Text Box 9"/>
          <p:cNvSpPr txBox="1">
            <a:spLocks noChangeArrowheads="1"/>
          </p:cNvSpPr>
          <p:nvPr/>
        </p:nvSpPr>
        <p:spPr bwMode="auto">
          <a:xfrm>
            <a:off x="3714750" y="6010275"/>
            <a:ext cx="2809875" cy="374650"/>
          </a:xfrm>
          <a:prstGeom prst="rect">
            <a:avLst/>
          </a:prstGeom>
          <a:noFill/>
          <a:ln w="9525">
            <a:noFill/>
            <a:miter lim="800000"/>
            <a:headEnd/>
            <a:tailEnd/>
          </a:ln>
          <a:effectLst/>
        </p:spPr>
        <p:txBody>
          <a:bodyPr lIns="100330" tIns="50165" rIns="100330" bIns="50165">
            <a:spAutoFit/>
          </a:bodyPr>
          <a:lstStyle/>
          <a:p>
            <a:pPr algn="ctr"/>
            <a:r>
              <a:rPr lang="en-US" altLang="zh-CN" sz="1800" dirty="0" smtClean="0">
                <a:solidFill>
                  <a:srgbClr val="FF0000"/>
                </a:solidFill>
              </a:rPr>
              <a:t>189</a:t>
            </a:r>
            <a:r>
              <a:rPr lang="zh-CN" altLang="en-US" sz="1800" dirty="0" smtClean="0">
                <a:solidFill>
                  <a:srgbClr val="FF0000"/>
                </a:solidFill>
              </a:rPr>
              <a:t>.</a:t>
            </a:r>
            <a:r>
              <a:rPr lang="en-US" sz="1800" dirty="0">
                <a:solidFill>
                  <a:srgbClr val="FF0000"/>
                </a:solidFill>
              </a:rPr>
              <a:t>6</a:t>
            </a:r>
            <a:r>
              <a:rPr lang="zh-CN" altLang="en-US" sz="1800" dirty="0">
                <a:solidFill>
                  <a:srgbClr val="FF0000"/>
                </a:solidFill>
              </a:rPr>
              <a:t>5亿元</a:t>
            </a:r>
          </a:p>
        </p:txBody>
      </p:sp>
      <p:sp>
        <p:nvSpPr>
          <p:cNvPr id="28679" name="矩形 12"/>
          <p:cNvSpPr>
            <a:spLocks noChangeArrowheads="1"/>
          </p:cNvSpPr>
          <p:nvPr/>
        </p:nvSpPr>
        <p:spPr bwMode="auto">
          <a:xfrm>
            <a:off x="2997200" y="8783638"/>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18</a:t>
            </a:r>
            <a:endParaRPr lang="en-US" sz="1400" dirty="0">
              <a:latin typeface="宋体" pitchFamily="2" charset="-122"/>
              <a:ea typeface="宋体" pitchFamily="2" charset="-122"/>
            </a:endParaRPr>
          </a:p>
        </p:txBody>
      </p:sp>
      <p:pic>
        <p:nvPicPr>
          <p:cNvPr id="28680" name="Picture 2"/>
          <p:cNvPicPr>
            <a:picLocks noGrp="1" noChangeAspect="1" noChangeArrowheads="1"/>
          </p:cNvPicPr>
          <p:nvPr>
            <p:ph sz="half" idx="4294967295"/>
          </p:nvPr>
        </p:nvPicPr>
        <p:blipFill>
          <a:blip r:embed="rId2" cstate="print"/>
          <a:srcRect/>
          <a:stretch>
            <a:fillRect/>
          </a:stretch>
        </p:blipFill>
        <p:spPr>
          <a:xfrm>
            <a:off x="1068388" y="4737100"/>
            <a:ext cx="1492250" cy="1128713"/>
          </a:xfrm>
          <a:noFill/>
          <a:ln/>
        </p:spPr>
      </p:pic>
      <p:pic>
        <p:nvPicPr>
          <p:cNvPr id="28681" name="Picture 3"/>
          <p:cNvPicPr>
            <a:picLocks noGrp="1" noChangeAspect="1" noChangeArrowheads="1"/>
          </p:cNvPicPr>
          <p:nvPr>
            <p:ph sz="quarter" idx="4294967295"/>
          </p:nvPr>
        </p:nvPicPr>
        <p:blipFill>
          <a:blip r:embed="rId3" cstate="print"/>
          <a:srcRect/>
          <a:stretch>
            <a:fillRect/>
          </a:stretch>
        </p:blipFill>
        <p:spPr>
          <a:xfrm>
            <a:off x="2768600" y="4870450"/>
            <a:ext cx="1524000" cy="1042988"/>
          </a:xfrm>
          <a:noFill/>
          <a:ln/>
        </p:spPr>
      </p:pic>
      <p:pic>
        <p:nvPicPr>
          <p:cNvPr id="28682" name="Picture 6"/>
          <p:cNvPicPr>
            <a:picLocks noGrp="1" noChangeAspect="1" noChangeArrowheads="1"/>
          </p:cNvPicPr>
          <p:nvPr>
            <p:ph sz="quarter" idx="4294967295"/>
          </p:nvPr>
        </p:nvPicPr>
        <p:blipFill>
          <a:blip r:embed="rId4" cstate="print"/>
          <a:srcRect/>
          <a:stretch>
            <a:fillRect/>
          </a:stretch>
        </p:blipFill>
        <p:spPr>
          <a:xfrm>
            <a:off x="4365625" y="4870450"/>
            <a:ext cx="1333500" cy="990600"/>
          </a:xfrm>
          <a:noFill/>
          <a:ln/>
        </p:spPr>
      </p:pic>
      <p:graphicFrame>
        <p:nvGraphicFramePr>
          <p:cNvPr id="12" name="图示 11"/>
          <p:cNvGraphicFramePr/>
          <p:nvPr>
            <p:extLst>
              <p:ext uri="{D42A27DB-BD31-4B8C-83A1-F6EECF244321}">
                <p14:modId xmlns:p14="http://schemas.microsoft.com/office/powerpoint/2010/main" val="3996916047"/>
              </p:ext>
            </p:extLst>
          </p:nvPr>
        </p:nvGraphicFramePr>
        <p:xfrm>
          <a:off x="544415" y="6340363"/>
          <a:ext cx="5620547" cy="30765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69875" y="1568450"/>
            <a:ext cx="6210300" cy="871538"/>
          </a:xfrm>
          <a:prstGeom prst="rect">
            <a:avLst/>
          </a:prstGeom>
          <a:noFill/>
          <a:ln w="9525">
            <a:noFill/>
            <a:miter lim="800000"/>
            <a:headEnd/>
            <a:tailEnd/>
          </a:ln>
          <a:effectLst/>
        </p:spPr>
        <p:txBody>
          <a:bodyPr lIns="100330" tIns="50165" rIns="100330" bIns="50165">
            <a:spAutoFit/>
          </a:bodyPr>
          <a:lstStyle/>
          <a:p>
            <a:pPr algn="ctr"/>
            <a:r>
              <a:rPr lang="zh-CN" altLang="en-US" sz="5000" b="1" dirty="0">
                <a:ea typeface="宋体" pitchFamily="2" charset="-122"/>
              </a:rPr>
              <a:t>审计建议</a:t>
            </a:r>
          </a:p>
        </p:txBody>
      </p:sp>
      <p:grpSp>
        <p:nvGrpSpPr>
          <p:cNvPr id="29699" name="Group 3"/>
          <p:cNvGrpSpPr>
            <a:grpSpLocks/>
          </p:cNvGrpSpPr>
          <p:nvPr/>
        </p:nvGrpSpPr>
        <p:grpSpPr bwMode="auto">
          <a:xfrm>
            <a:off x="763588" y="4030663"/>
            <a:ext cx="5707062" cy="3217862"/>
            <a:chOff x="0" y="0"/>
            <a:chExt cx="11980" cy="3506"/>
          </a:xfrm>
        </p:grpSpPr>
        <p:sp>
          <p:nvSpPr>
            <p:cNvPr id="29700" name="Text Box 4"/>
            <p:cNvSpPr txBox="1">
              <a:spLocks noChangeArrowheads="1"/>
            </p:cNvSpPr>
            <p:nvPr/>
          </p:nvSpPr>
          <p:spPr bwMode="auto">
            <a:xfrm>
              <a:off x="0" y="0"/>
              <a:ext cx="11110" cy="681"/>
            </a:xfrm>
            <a:prstGeom prst="rect">
              <a:avLst/>
            </a:prstGeom>
            <a:noFill/>
            <a:ln w="9525">
              <a:noFill/>
              <a:miter lim="800000"/>
              <a:headEnd/>
              <a:tailEnd/>
            </a:ln>
            <a:effectLst/>
          </p:spPr>
          <p:txBody>
            <a:bodyPr lIns="100330" tIns="50165" rIns="100330" bIns="50165">
              <a:spAutoFit/>
            </a:bodyPr>
            <a:lstStyle/>
            <a:p>
              <a:r>
                <a:rPr lang="zh-CN" altLang="en-US" sz="3400" b="1">
                  <a:latin typeface="仿宋" pitchFamily="49" charset="-122"/>
                  <a:ea typeface="黑体" pitchFamily="49" charset="-122"/>
                </a:rPr>
                <a:t>·</a:t>
              </a:r>
              <a:endParaRPr lang="zh-CN" altLang="en-US" sz="2400" b="1">
                <a:ea typeface="黑体" pitchFamily="49" charset="-122"/>
              </a:endParaRPr>
            </a:p>
          </p:txBody>
        </p:sp>
        <p:sp>
          <p:nvSpPr>
            <p:cNvPr id="29701" name="Text Box 5"/>
            <p:cNvSpPr txBox="1">
              <a:spLocks noChangeArrowheads="1"/>
            </p:cNvSpPr>
            <p:nvPr/>
          </p:nvSpPr>
          <p:spPr bwMode="auto">
            <a:xfrm>
              <a:off x="2" y="1412"/>
              <a:ext cx="11110" cy="681"/>
            </a:xfrm>
            <a:prstGeom prst="rect">
              <a:avLst/>
            </a:prstGeom>
            <a:noFill/>
            <a:ln w="9525">
              <a:noFill/>
              <a:miter lim="800000"/>
              <a:headEnd/>
              <a:tailEnd/>
            </a:ln>
            <a:effectLst/>
          </p:spPr>
          <p:txBody>
            <a:bodyPr lIns="100330" tIns="50165" rIns="100330" bIns="50165">
              <a:spAutoFit/>
            </a:bodyPr>
            <a:lstStyle/>
            <a:p>
              <a:r>
                <a:rPr lang="zh-CN" altLang="en-US" sz="3400" b="1">
                  <a:latin typeface="仿宋" pitchFamily="49" charset="-122"/>
                  <a:ea typeface="黑体" pitchFamily="49" charset="-122"/>
                </a:rPr>
                <a:t>·</a:t>
              </a:r>
              <a:endParaRPr lang="zh-CN" altLang="en-US" sz="2400" b="1">
                <a:ea typeface="黑体" pitchFamily="49" charset="-122"/>
              </a:endParaRPr>
            </a:p>
          </p:txBody>
        </p:sp>
        <p:sp>
          <p:nvSpPr>
            <p:cNvPr id="29702" name="Text Box 6"/>
            <p:cNvSpPr txBox="1">
              <a:spLocks noChangeArrowheads="1"/>
            </p:cNvSpPr>
            <p:nvPr/>
          </p:nvSpPr>
          <p:spPr bwMode="auto">
            <a:xfrm>
              <a:off x="73" y="2825"/>
              <a:ext cx="11907" cy="681"/>
            </a:xfrm>
            <a:prstGeom prst="rect">
              <a:avLst/>
            </a:prstGeom>
            <a:noFill/>
            <a:ln w="9525">
              <a:noFill/>
              <a:miter lim="800000"/>
              <a:headEnd/>
              <a:tailEnd/>
            </a:ln>
            <a:effectLst/>
          </p:spPr>
          <p:txBody>
            <a:bodyPr lIns="100330" tIns="50165" rIns="100330" bIns="50165">
              <a:spAutoFit/>
            </a:bodyPr>
            <a:lstStyle/>
            <a:p>
              <a:r>
                <a:rPr lang="zh-CN" altLang="en-US" sz="3400" b="1">
                  <a:latin typeface="仿宋" pitchFamily="49" charset="-122"/>
                  <a:ea typeface="黑体" pitchFamily="49" charset="-122"/>
                </a:rPr>
                <a:t>·</a:t>
              </a:r>
              <a:endParaRPr lang="zh-CN" altLang="en-US" sz="2400" b="1">
                <a:ea typeface="黑体" pitchFamily="49" charset="-122"/>
              </a:endParaRPr>
            </a:p>
          </p:txBody>
        </p:sp>
      </p:grpSp>
      <p:sp>
        <p:nvSpPr>
          <p:cNvPr id="29703" name="矩形 8"/>
          <p:cNvSpPr>
            <a:spLocks noChangeArrowheads="1"/>
          </p:cNvSpPr>
          <p:nvPr/>
        </p:nvSpPr>
        <p:spPr bwMode="auto">
          <a:xfrm>
            <a:off x="2989263" y="8704263"/>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19</a:t>
            </a:r>
            <a:endParaRPr lang="zh-CN" altLang="en-US" sz="1400" dirty="0">
              <a:latin typeface="宋体" pitchFamily="2" charset="-122"/>
              <a:ea typeface="宋体" pitchFamily="2" charset="-122"/>
            </a:endParaRPr>
          </a:p>
        </p:txBody>
      </p:sp>
      <p:sp>
        <p:nvSpPr>
          <p:cNvPr id="29704" name="矩形 1"/>
          <p:cNvSpPr>
            <a:spLocks noChangeArrowheads="1"/>
          </p:cNvSpPr>
          <p:nvPr/>
        </p:nvSpPr>
        <p:spPr bwMode="auto">
          <a:xfrm>
            <a:off x="1384300" y="4122738"/>
            <a:ext cx="4781550" cy="457200"/>
          </a:xfrm>
          <a:prstGeom prst="rect">
            <a:avLst/>
          </a:prstGeom>
          <a:noFill/>
          <a:ln w="9525">
            <a:noFill/>
            <a:miter lim="800000"/>
            <a:headEnd/>
            <a:tailEnd/>
          </a:ln>
        </p:spPr>
        <p:txBody>
          <a:bodyPr>
            <a:spAutoFit/>
          </a:bodyPr>
          <a:lstStyle/>
          <a:p>
            <a:r>
              <a:rPr lang="zh-CN" altLang="en-US" sz="2400" b="1" dirty="0">
                <a:ea typeface="黑体" pitchFamily="49" charset="-122"/>
              </a:rPr>
              <a:t>推进财税改革，强化预算绩效管理。</a:t>
            </a:r>
          </a:p>
        </p:txBody>
      </p:sp>
      <p:sp>
        <p:nvSpPr>
          <p:cNvPr id="29705" name="矩形 2"/>
          <p:cNvSpPr>
            <a:spLocks noChangeArrowheads="1"/>
          </p:cNvSpPr>
          <p:nvPr/>
        </p:nvSpPr>
        <p:spPr bwMode="auto">
          <a:xfrm>
            <a:off x="1392238" y="5343525"/>
            <a:ext cx="4773612" cy="830997"/>
          </a:xfrm>
          <a:prstGeom prst="rect">
            <a:avLst/>
          </a:prstGeom>
          <a:noFill/>
          <a:ln w="9525">
            <a:noFill/>
            <a:miter lim="800000"/>
            <a:headEnd/>
            <a:tailEnd/>
          </a:ln>
        </p:spPr>
        <p:txBody>
          <a:bodyPr wrap="square">
            <a:spAutoFit/>
          </a:bodyPr>
          <a:lstStyle/>
          <a:p>
            <a:r>
              <a:rPr lang="zh-CN" altLang="en-US" sz="2400" b="1" dirty="0">
                <a:ea typeface="黑体" pitchFamily="49" charset="-122"/>
              </a:rPr>
              <a:t>坚持底线思维，打好防范风险攻坚战。</a:t>
            </a:r>
          </a:p>
        </p:txBody>
      </p:sp>
      <p:sp>
        <p:nvSpPr>
          <p:cNvPr id="29706" name="矩形 3"/>
          <p:cNvSpPr>
            <a:spLocks noChangeArrowheads="1"/>
          </p:cNvSpPr>
          <p:nvPr/>
        </p:nvSpPr>
        <p:spPr bwMode="auto">
          <a:xfrm>
            <a:off x="1408113" y="6824663"/>
            <a:ext cx="4757737" cy="823912"/>
          </a:xfrm>
          <a:prstGeom prst="rect">
            <a:avLst/>
          </a:prstGeom>
          <a:noFill/>
          <a:ln w="9525">
            <a:noFill/>
            <a:miter lim="800000"/>
            <a:headEnd/>
            <a:tailEnd/>
          </a:ln>
        </p:spPr>
        <p:txBody>
          <a:bodyPr wrap="square">
            <a:spAutoFit/>
          </a:bodyPr>
          <a:lstStyle/>
          <a:p>
            <a:r>
              <a:rPr lang="zh-CN" altLang="en-US" sz="2400" b="1" dirty="0">
                <a:ea typeface="黑体" pitchFamily="49" charset="-122"/>
              </a:rPr>
              <a:t>狠抓贯彻落实，促进重大政策落地见效。</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4294967295"/>
          </p:nvPr>
        </p:nvSpPr>
        <p:spPr>
          <a:xfrm>
            <a:off x="261044" y="1858963"/>
            <a:ext cx="6191914" cy="3702050"/>
          </a:xfrm>
        </p:spPr>
        <p:txBody>
          <a:bodyPr/>
          <a:lstStyle/>
          <a:p>
            <a:pPr algn="just" eaLnBrk="1" hangingPunct="1">
              <a:lnSpc>
                <a:spcPts val="2500"/>
              </a:lnSpc>
              <a:buFontTx/>
              <a:buNone/>
            </a:pPr>
            <a:r>
              <a:rPr lang="zh-CN" altLang="en-US" sz="1600" b="1" dirty="0" smtClean="0">
                <a:solidFill>
                  <a:schemeClr val="tx1"/>
                </a:solidFill>
                <a:latin typeface="宋体" pitchFamily="2" charset="-122"/>
                <a:ea typeface="宋体" pitchFamily="2" charset="-122"/>
              </a:rPr>
              <a:t>       按照</a:t>
            </a:r>
            <a:r>
              <a:rPr lang="zh-CN" altLang="en-US" sz="1600" b="1" dirty="0">
                <a:solidFill>
                  <a:schemeClr val="tx1"/>
                </a:solidFill>
                <a:latin typeface="宋体" pitchFamily="2" charset="-122"/>
                <a:ea typeface="宋体" pitchFamily="2" charset="-122"/>
              </a:rPr>
              <a:t>自治区党委政府决策部署，审计厅依法审计了</a:t>
            </a:r>
            <a:r>
              <a:rPr lang="en-US" altLang="zh-CN" sz="1600" b="1" dirty="0">
                <a:solidFill>
                  <a:schemeClr val="tx1"/>
                </a:solidFill>
                <a:latin typeface="宋体" pitchFamily="2" charset="-122"/>
                <a:ea typeface="宋体" pitchFamily="2" charset="-122"/>
              </a:rPr>
              <a:t>2020</a:t>
            </a:r>
            <a:r>
              <a:rPr lang="zh-CN" altLang="en-US" sz="1600" b="1" dirty="0">
                <a:solidFill>
                  <a:schemeClr val="tx1"/>
                </a:solidFill>
                <a:latin typeface="宋体" pitchFamily="2" charset="-122"/>
                <a:ea typeface="宋体" pitchFamily="2" charset="-122"/>
              </a:rPr>
              <a:t>年度自治区本级预算执行和其他财政收支情况。审计结果表明：</a:t>
            </a:r>
            <a:r>
              <a:rPr lang="en-US" altLang="zh-CN" sz="1600" b="1" dirty="0">
                <a:solidFill>
                  <a:schemeClr val="tx1"/>
                </a:solidFill>
                <a:latin typeface="宋体" pitchFamily="2" charset="-122"/>
                <a:ea typeface="宋体" pitchFamily="2" charset="-122"/>
              </a:rPr>
              <a:t>2020</a:t>
            </a:r>
            <a:r>
              <a:rPr lang="zh-CN" altLang="en-US" sz="1600" b="1" dirty="0">
                <a:solidFill>
                  <a:schemeClr val="tx1"/>
                </a:solidFill>
                <a:latin typeface="宋体" pitchFamily="2" charset="-122"/>
                <a:ea typeface="宋体" pitchFamily="2" charset="-122"/>
              </a:rPr>
              <a:t>年，各地区各部门以习近平新时代中国特色社会主义思想为指导，全面贯彻落实党的十九大和十九届二中、三中、四中、五中全会精神，深入贯彻习近平总书记对内蒙古工作重要讲话重要指示批示精神和自治区党委政府决策部署，认真落实</a:t>
            </a:r>
            <a:r>
              <a:rPr lang="en-US" altLang="zh-CN" sz="1600" b="1" dirty="0">
                <a:solidFill>
                  <a:schemeClr val="tx1"/>
                </a:solidFill>
                <a:latin typeface="宋体" pitchFamily="2" charset="-122"/>
                <a:ea typeface="宋体" pitchFamily="2" charset="-122"/>
              </a:rPr>
              <a:t>《</a:t>
            </a:r>
            <a:r>
              <a:rPr lang="zh-CN" altLang="en-US" sz="1600" b="1" dirty="0">
                <a:solidFill>
                  <a:schemeClr val="tx1"/>
                </a:solidFill>
                <a:latin typeface="宋体" pitchFamily="2" charset="-122"/>
                <a:ea typeface="宋体" pitchFamily="2" charset="-122"/>
              </a:rPr>
              <a:t>内蒙古自治区人民代表大会财政经济委员会关于</a:t>
            </a:r>
            <a:r>
              <a:rPr lang="en-US" altLang="zh-CN" sz="1600" b="1" dirty="0">
                <a:solidFill>
                  <a:schemeClr val="tx1"/>
                </a:solidFill>
                <a:latin typeface="宋体" pitchFamily="2" charset="-122"/>
                <a:ea typeface="宋体" pitchFamily="2" charset="-122"/>
              </a:rPr>
              <a:t>2019</a:t>
            </a:r>
            <a:r>
              <a:rPr lang="zh-CN" altLang="en-US" sz="1600" b="1" dirty="0">
                <a:solidFill>
                  <a:schemeClr val="tx1"/>
                </a:solidFill>
                <a:latin typeface="宋体" pitchFamily="2" charset="-122"/>
                <a:ea typeface="宋体" pitchFamily="2" charset="-122"/>
              </a:rPr>
              <a:t>年自治区本级财政决算草案的审查结果报告</a:t>
            </a:r>
            <a:r>
              <a:rPr lang="en-US" altLang="zh-CN" sz="1600" b="1" dirty="0">
                <a:solidFill>
                  <a:schemeClr val="tx1"/>
                </a:solidFill>
                <a:latin typeface="宋体" pitchFamily="2" charset="-122"/>
                <a:ea typeface="宋体" pitchFamily="2" charset="-122"/>
              </a:rPr>
              <a:t>》</a:t>
            </a:r>
            <a:r>
              <a:rPr lang="zh-CN" altLang="en-US" sz="1600" b="1" dirty="0">
                <a:solidFill>
                  <a:schemeClr val="tx1"/>
                </a:solidFill>
                <a:latin typeface="宋体" pitchFamily="2" charset="-122"/>
                <a:ea typeface="宋体" pitchFamily="2" charset="-122"/>
              </a:rPr>
              <a:t>各项要求，扎实做好“六稳”工作、全面落实“六保”任务，统筹疫情防控和经济社会发展，全区经济持续回稳，脱贫攻坚取得历史性成就，自治区本级预算执行和其他财政收支情况总体较好</a:t>
            </a:r>
            <a:r>
              <a:rPr lang="zh-CN" altLang="en-US" sz="1600" b="1" dirty="0" smtClean="0">
                <a:solidFill>
                  <a:schemeClr val="tx1"/>
                </a:solidFill>
                <a:latin typeface="宋体" pitchFamily="2" charset="-122"/>
                <a:ea typeface="宋体" pitchFamily="2" charset="-122"/>
              </a:rPr>
              <a:t>。</a:t>
            </a:r>
            <a:endParaRPr lang="zh-CN" altLang="en-US" sz="1600" b="1" dirty="0">
              <a:solidFill>
                <a:schemeClr val="tx1"/>
              </a:solidFill>
              <a:latin typeface="宋体" pitchFamily="2" charset="-122"/>
              <a:ea typeface="宋体" pitchFamily="2" charset="-122"/>
            </a:endParaRPr>
          </a:p>
        </p:txBody>
      </p:sp>
      <p:sp>
        <p:nvSpPr>
          <p:cNvPr id="12291" name="Rectangle 2"/>
          <p:cNvSpPr>
            <a:spLocks noGrp="1" noChangeArrowheads="1"/>
          </p:cNvSpPr>
          <p:nvPr>
            <p:ph type="title" idx="4294967295"/>
          </p:nvPr>
        </p:nvSpPr>
        <p:spPr>
          <a:xfrm>
            <a:off x="729265" y="849313"/>
            <a:ext cx="5219700" cy="1000125"/>
          </a:xfrm>
        </p:spPr>
        <p:txBody>
          <a:bodyPr/>
          <a:lstStyle/>
          <a:p>
            <a:pPr eaLnBrk="1" hangingPunct="1"/>
            <a:r>
              <a:rPr lang="zh-CN" altLang="en-US" sz="3000" b="1" dirty="0">
                <a:solidFill>
                  <a:schemeClr val="tx1"/>
                </a:solidFill>
                <a:latin typeface="宋体" pitchFamily="2" charset="-122"/>
                <a:ea typeface="宋体" pitchFamily="2" charset="-122"/>
              </a:rPr>
              <a:t>审计工作总体评价</a:t>
            </a:r>
          </a:p>
        </p:txBody>
      </p:sp>
      <p:grpSp>
        <p:nvGrpSpPr>
          <p:cNvPr id="12292" name="Group 4"/>
          <p:cNvGrpSpPr>
            <a:grpSpLocks/>
          </p:cNvGrpSpPr>
          <p:nvPr/>
        </p:nvGrpSpPr>
        <p:grpSpPr bwMode="auto">
          <a:xfrm>
            <a:off x="1741488" y="5889625"/>
            <a:ext cx="4473575" cy="2708275"/>
            <a:chOff x="0" y="0"/>
            <a:chExt cx="4473576" cy="2709636"/>
          </a:xfrm>
        </p:grpSpPr>
        <p:sp>
          <p:nvSpPr>
            <p:cNvPr id="12293" name="Text Box 4"/>
            <p:cNvSpPr txBox="1">
              <a:spLocks noChangeArrowheads="1"/>
            </p:cNvSpPr>
            <p:nvPr/>
          </p:nvSpPr>
          <p:spPr bwMode="auto">
            <a:xfrm>
              <a:off x="1" y="0"/>
              <a:ext cx="4473575" cy="441325"/>
            </a:xfrm>
            <a:prstGeom prst="rect">
              <a:avLst/>
            </a:prstGeom>
            <a:noFill/>
            <a:ln w="9525">
              <a:noFill/>
              <a:miter lim="800000"/>
              <a:headEnd/>
              <a:tailEnd/>
            </a:ln>
            <a:effectLst/>
          </p:spPr>
          <p:txBody>
            <a:bodyPr lIns="100330" tIns="50165" rIns="100330" bIns="50165"/>
            <a:lstStyle/>
            <a:p>
              <a:r>
                <a:rPr lang="zh-CN" sz="2300" b="1">
                  <a:ea typeface="宋体" pitchFamily="2" charset="-122"/>
                </a:rPr>
                <a:t>财税等政策促进经济企稳回升</a:t>
              </a:r>
            </a:p>
          </p:txBody>
        </p:sp>
        <p:sp>
          <p:nvSpPr>
            <p:cNvPr id="12294" name="Text Box 5"/>
            <p:cNvSpPr txBox="1">
              <a:spLocks noChangeArrowheads="1"/>
            </p:cNvSpPr>
            <p:nvPr/>
          </p:nvSpPr>
          <p:spPr bwMode="auto">
            <a:xfrm>
              <a:off x="1" y="750067"/>
              <a:ext cx="4473575" cy="582257"/>
            </a:xfrm>
            <a:prstGeom prst="rect">
              <a:avLst/>
            </a:prstGeom>
            <a:noFill/>
            <a:ln w="9525">
              <a:noFill/>
              <a:miter lim="800000"/>
              <a:headEnd/>
              <a:tailEnd/>
            </a:ln>
            <a:effectLst/>
          </p:spPr>
          <p:txBody>
            <a:bodyPr lIns="100330" tIns="50165" rIns="100330" bIns="50165"/>
            <a:lstStyle/>
            <a:p>
              <a:r>
                <a:rPr lang="zh-CN" sz="2300" b="1">
                  <a:ea typeface="宋体" pitchFamily="2" charset="-122"/>
                </a:rPr>
                <a:t>民生保障水平稳步提升</a:t>
              </a:r>
            </a:p>
          </p:txBody>
        </p:sp>
        <p:sp>
          <p:nvSpPr>
            <p:cNvPr id="12295" name="Text Box 6"/>
            <p:cNvSpPr txBox="1">
              <a:spLocks noChangeArrowheads="1"/>
            </p:cNvSpPr>
            <p:nvPr/>
          </p:nvSpPr>
          <p:spPr bwMode="auto">
            <a:xfrm>
              <a:off x="1" y="1512858"/>
              <a:ext cx="4473575" cy="578541"/>
            </a:xfrm>
            <a:prstGeom prst="rect">
              <a:avLst/>
            </a:prstGeom>
            <a:noFill/>
            <a:ln w="9525">
              <a:noFill/>
              <a:miter lim="800000"/>
              <a:headEnd/>
              <a:tailEnd/>
            </a:ln>
            <a:effectLst/>
          </p:spPr>
          <p:txBody>
            <a:bodyPr lIns="100330" tIns="50165" rIns="100330" bIns="50165"/>
            <a:lstStyle/>
            <a:p>
              <a:r>
                <a:rPr lang="zh-CN" sz="2300" b="1">
                  <a:ea typeface="宋体" pitchFamily="2" charset="-122"/>
                </a:rPr>
                <a:t>三大攻坚战取得决定性成就</a:t>
              </a:r>
            </a:p>
          </p:txBody>
        </p:sp>
        <p:sp>
          <p:nvSpPr>
            <p:cNvPr id="12296" name="Text Box 7"/>
            <p:cNvSpPr txBox="1">
              <a:spLocks noChangeArrowheads="1"/>
            </p:cNvSpPr>
            <p:nvPr/>
          </p:nvSpPr>
          <p:spPr bwMode="auto">
            <a:xfrm>
              <a:off x="0" y="2268311"/>
              <a:ext cx="4473575" cy="441325"/>
            </a:xfrm>
            <a:prstGeom prst="rect">
              <a:avLst/>
            </a:prstGeom>
            <a:noFill/>
            <a:ln w="9525">
              <a:noFill/>
              <a:miter lim="800000"/>
              <a:headEnd/>
              <a:tailEnd/>
            </a:ln>
            <a:effectLst/>
          </p:spPr>
          <p:txBody>
            <a:bodyPr lIns="100330" tIns="50165" rIns="100330" bIns="50165"/>
            <a:lstStyle/>
            <a:p>
              <a:r>
                <a:rPr lang="zh-CN" sz="2300" b="1">
                  <a:ea typeface="宋体" pitchFamily="2" charset="-122"/>
                </a:rPr>
                <a:t>审计整改力度进一步加大</a:t>
              </a:r>
            </a:p>
          </p:txBody>
        </p:sp>
      </p:grpSp>
      <p:sp>
        <p:nvSpPr>
          <p:cNvPr id="12297" name="AutoShape 8"/>
          <p:cNvSpPr>
            <a:spLocks noChangeArrowheads="1"/>
          </p:cNvSpPr>
          <p:nvPr/>
        </p:nvSpPr>
        <p:spPr bwMode="auto">
          <a:xfrm flipH="1">
            <a:off x="795338" y="5803900"/>
            <a:ext cx="642937" cy="2794000"/>
          </a:xfrm>
          <a:prstGeom prst="upArrow">
            <a:avLst>
              <a:gd name="adj1" fmla="val 50000"/>
              <a:gd name="adj2" fmla="val 81803"/>
            </a:avLst>
          </a:prstGeom>
          <a:gradFill rotWithShape="0">
            <a:gsLst>
              <a:gs pos="0">
                <a:srgbClr val="FF6600"/>
              </a:gs>
              <a:gs pos="100000">
                <a:schemeClr val="bg1"/>
              </a:gs>
            </a:gsLst>
            <a:lin ang="5400000" scaled="1"/>
          </a:gradFill>
          <a:ln w="9525" cmpd="sng">
            <a:solidFill>
              <a:schemeClr val="tx1"/>
            </a:solidFill>
            <a:miter lim="800000"/>
            <a:headEnd/>
            <a:tailEnd/>
          </a:ln>
          <a:effectLst/>
        </p:spPr>
        <p:txBody>
          <a:bodyPr vert="eaVert" anchor="ctr"/>
          <a:lstStyle/>
          <a:p>
            <a:endParaRPr lang="zh-CN" altLang="en-US"/>
          </a:p>
        </p:txBody>
      </p:sp>
      <p:sp>
        <p:nvSpPr>
          <p:cNvPr id="12298" name="矩形 10"/>
          <p:cNvSpPr>
            <a:spLocks noChangeArrowheads="1"/>
          </p:cNvSpPr>
          <p:nvPr/>
        </p:nvSpPr>
        <p:spPr bwMode="auto">
          <a:xfrm>
            <a:off x="2997200" y="8769350"/>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2</a:t>
            </a:r>
            <a:endParaRPr lang="zh-CN" altLang="en-US" sz="1400" dirty="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909638" y="1336675"/>
            <a:ext cx="4968875" cy="1023938"/>
          </a:xfrm>
          <a:prstGeom prst="rect">
            <a:avLst/>
          </a:prstGeom>
          <a:noFill/>
          <a:ln w="9525">
            <a:noFill/>
            <a:miter lim="800000"/>
            <a:headEnd/>
            <a:tailEnd/>
          </a:ln>
          <a:effectLst/>
        </p:spPr>
        <p:txBody>
          <a:bodyPr lIns="100330" tIns="50165" rIns="100330" bIns="50165">
            <a:spAutoFit/>
          </a:bodyPr>
          <a:lstStyle/>
          <a:p>
            <a:pPr algn="ctr"/>
            <a:r>
              <a:rPr lang="zh-CN" altLang="en-US" sz="3000" b="1">
                <a:latin typeface="宋体" pitchFamily="2" charset="-122"/>
                <a:ea typeface="宋体" pitchFamily="2" charset="-122"/>
              </a:rPr>
              <a:t>自治区本级预算执行</a:t>
            </a:r>
            <a:endParaRPr lang="en-US" sz="3000" b="1">
              <a:latin typeface="宋体" pitchFamily="2" charset="-122"/>
              <a:ea typeface="宋体" pitchFamily="2" charset="-122"/>
            </a:endParaRPr>
          </a:p>
          <a:p>
            <a:pPr algn="ctr"/>
            <a:r>
              <a:rPr lang="zh-CN" altLang="en-US" sz="3000" b="1">
                <a:latin typeface="宋体" pitchFamily="2" charset="-122"/>
                <a:ea typeface="宋体" pitchFamily="2" charset="-122"/>
              </a:rPr>
              <a:t>总体情况</a:t>
            </a:r>
          </a:p>
        </p:txBody>
      </p:sp>
      <p:graphicFrame>
        <p:nvGraphicFramePr>
          <p:cNvPr id="13315" name="Object 3"/>
          <p:cNvGraphicFramePr>
            <a:graphicFrameLocks noGrp="1" noChangeAspect="1"/>
          </p:cNvGraphicFramePr>
          <p:nvPr>
            <p:ph idx="4294967295"/>
          </p:nvPr>
        </p:nvGraphicFramePr>
        <p:xfrm>
          <a:off x="654050" y="4767263"/>
          <a:ext cx="5532438" cy="3178175"/>
        </p:xfrm>
        <a:graphic>
          <a:graphicData uri="http://schemas.openxmlformats.org/presentationml/2006/ole">
            <mc:AlternateContent xmlns:mc="http://schemas.openxmlformats.org/markup-compatibility/2006">
              <mc:Choice xmlns:v="urn:schemas-microsoft-com:vml" Requires="v">
                <p:oleObj spid="_x0000_s13414" r:id="rId3" imgW="6514920" imgH="3726720" progId="Excel.Chart.8">
                  <p:embed/>
                </p:oleObj>
              </mc:Choice>
              <mc:Fallback>
                <p:oleObj r:id="rId3" imgW="6514920" imgH="3726720" progId="Excel.Chart.8">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050" y="4767263"/>
                        <a:ext cx="5532438" cy="317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6" name="Text Box 4"/>
          <p:cNvSpPr txBox="1">
            <a:spLocks noChangeArrowheads="1"/>
          </p:cNvSpPr>
          <p:nvPr/>
        </p:nvSpPr>
        <p:spPr bwMode="auto">
          <a:xfrm>
            <a:off x="4406900" y="4160838"/>
            <a:ext cx="1784350" cy="393700"/>
          </a:xfrm>
          <a:prstGeom prst="rect">
            <a:avLst/>
          </a:prstGeom>
          <a:noFill/>
          <a:ln w="9525">
            <a:noFill/>
            <a:miter lim="800000"/>
            <a:headEnd/>
            <a:tailEnd/>
          </a:ln>
          <a:effectLst/>
        </p:spPr>
        <p:txBody>
          <a:bodyPr lIns="100330" tIns="50165" rIns="100330" bIns="50165">
            <a:spAutoFit/>
          </a:bodyPr>
          <a:lstStyle/>
          <a:p>
            <a:r>
              <a:rPr lang="zh-CN" altLang="en-US">
                <a:ea typeface="宋体" pitchFamily="2" charset="-122"/>
              </a:rPr>
              <a:t>单位：亿元</a:t>
            </a:r>
          </a:p>
        </p:txBody>
      </p:sp>
      <p:sp>
        <p:nvSpPr>
          <p:cNvPr id="13317" name="矩形 6"/>
          <p:cNvSpPr>
            <a:spLocks noChangeArrowheads="1"/>
          </p:cNvSpPr>
          <p:nvPr/>
        </p:nvSpPr>
        <p:spPr bwMode="auto">
          <a:xfrm>
            <a:off x="2997200" y="8696325"/>
            <a:ext cx="1152525" cy="706438"/>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3</a:t>
            </a:r>
            <a:endParaRPr lang="zh-CN" altLang="en-US" sz="1400" dirty="0">
              <a:latin typeface="宋体" pitchFamily="2" charset="-122"/>
              <a:ea typeface="宋体"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60375" y="1352550"/>
            <a:ext cx="5938838" cy="1014413"/>
          </a:xfrm>
          <a:prstGeom prst="rect">
            <a:avLst/>
          </a:prstGeom>
          <a:noFill/>
          <a:ln w="9525">
            <a:noFill/>
            <a:miter lim="800000"/>
            <a:headEnd/>
            <a:tailEnd/>
          </a:ln>
          <a:effectLst/>
        </p:spPr>
        <p:txBody>
          <a:bodyPr lIns="100330" tIns="50165" rIns="100330" bIns="50165">
            <a:spAutoFit/>
          </a:bodyPr>
          <a:lstStyle/>
          <a:p>
            <a:pPr algn="ctr"/>
            <a:r>
              <a:rPr lang="zh-CN" altLang="en-US" sz="3000" b="1">
                <a:ea typeface="宋体" pitchFamily="2" charset="-122"/>
              </a:rPr>
              <a:t>自治区本级预算执行审计</a:t>
            </a:r>
          </a:p>
          <a:p>
            <a:pPr algn="ctr"/>
            <a:r>
              <a:rPr lang="zh-CN" altLang="en-US" sz="3000" b="1">
                <a:ea typeface="宋体" pitchFamily="2" charset="-122"/>
              </a:rPr>
              <a:t>发现的主要问题</a:t>
            </a:r>
          </a:p>
        </p:txBody>
      </p:sp>
      <p:pic>
        <p:nvPicPr>
          <p:cNvPr id="14339" name="Picture 3"/>
          <p:cNvPicPr>
            <a:picLocks noChangeAspect="1" noChangeArrowheads="1"/>
          </p:cNvPicPr>
          <p:nvPr/>
        </p:nvPicPr>
        <p:blipFill>
          <a:blip r:embed="rId2" cstate="print"/>
          <a:srcRect/>
          <a:stretch>
            <a:fillRect/>
          </a:stretch>
        </p:blipFill>
        <p:spPr bwMode="auto">
          <a:xfrm>
            <a:off x="985838" y="3248939"/>
            <a:ext cx="1079500" cy="1243013"/>
          </a:xfrm>
          <a:prstGeom prst="rect">
            <a:avLst/>
          </a:prstGeom>
          <a:noFill/>
          <a:ln w="9525">
            <a:noFill/>
            <a:miter lim="800000"/>
            <a:headEnd/>
            <a:tailEnd/>
          </a:ln>
          <a:effectLst/>
        </p:spPr>
      </p:pic>
      <p:sp>
        <p:nvSpPr>
          <p:cNvPr id="14340" name="Text Box 4"/>
          <p:cNvSpPr txBox="1">
            <a:spLocks noChangeArrowheads="1"/>
          </p:cNvSpPr>
          <p:nvPr/>
        </p:nvSpPr>
        <p:spPr bwMode="auto">
          <a:xfrm>
            <a:off x="2276475" y="3610889"/>
            <a:ext cx="3617913" cy="434975"/>
          </a:xfrm>
          <a:prstGeom prst="rect">
            <a:avLst/>
          </a:prstGeom>
          <a:noFill/>
          <a:ln w="9525">
            <a:noFill/>
            <a:miter lim="800000"/>
            <a:headEnd/>
            <a:tailEnd/>
          </a:ln>
          <a:effectLst/>
        </p:spPr>
        <p:txBody>
          <a:bodyPr lIns="100330" tIns="50165" rIns="100330" bIns="50165"/>
          <a:lstStyle/>
          <a:p>
            <a:r>
              <a:rPr lang="zh-CN" altLang="en-US" sz="2200" dirty="0" smtClean="0">
                <a:ea typeface="宋体" pitchFamily="2" charset="-122"/>
              </a:rPr>
              <a:t>部分专项转移支付未细化到部门、项目或地区</a:t>
            </a:r>
            <a:endParaRPr lang="zh-CN" sz="2200" dirty="0">
              <a:ea typeface="宋体" pitchFamily="2" charset="-122"/>
            </a:endParaRPr>
          </a:p>
        </p:txBody>
      </p:sp>
      <p:pic>
        <p:nvPicPr>
          <p:cNvPr id="14341" name="Picture 5"/>
          <p:cNvPicPr>
            <a:picLocks noChangeAspect="1" noChangeArrowheads="1"/>
          </p:cNvPicPr>
          <p:nvPr/>
        </p:nvPicPr>
        <p:blipFill>
          <a:blip r:embed="rId3" cstate="print"/>
          <a:srcRect/>
          <a:stretch>
            <a:fillRect/>
          </a:stretch>
        </p:blipFill>
        <p:spPr bwMode="auto">
          <a:xfrm>
            <a:off x="1057275" y="4491931"/>
            <a:ext cx="1008063" cy="1162050"/>
          </a:xfrm>
          <a:prstGeom prst="rect">
            <a:avLst/>
          </a:prstGeom>
          <a:noFill/>
          <a:ln w="9525">
            <a:noFill/>
            <a:miter lim="800000"/>
            <a:headEnd/>
            <a:tailEnd/>
          </a:ln>
          <a:effectLst/>
        </p:spPr>
      </p:pic>
      <p:sp>
        <p:nvSpPr>
          <p:cNvPr id="14342" name="Text Box 6"/>
          <p:cNvSpPr txBox="1">
            <a:spLocks noChangeArrowheads="1"/>
          </p:cNvSpPr>
          <p:nvPr/>
        </p:nvSpPr>
        <p:spPr bwMode="auto">
          <a:xfrm>
            <a:off x="2276475" y="4732435"/>
            <a:ext cx="3960813" cy="436562"/>
          </a:xfrm>
          <a:prstGeom prst="rect">
            <a:avLst/>
          </a:prstGeom>
          <a:noFill/>
          <a:ln w="9525">
            <a:noFill/>
            <a:miter lim="800000"/>
            <a:headEnd/>
            <a:tailEnd/>
          </a:ln>
          <a:effectLst/>
        </p:spPr>
        <p:txBody>
          <a:bodyPr lIns="100330" tIns="50165" rIns="100330" bIns="50165"/>
          <a:lstStyle/>
          <a:p>
            <a:r>
              <a:rPr lang="zh-CN" altLang="en-US" sz="2200" dirty="0" smtClean="0">
                <a:ea typeface="宋体" pitchFamily="2" charset="-122"/>
              </a:rPr>
              <a:t>部分财政资金存在绩效</a:t>
            </a:r>
            <a:r>
              <a:rPr lang="zh-CN" altLang="en-US" sz="2200" dirty="0">
                <a:ea typeface="宋体" pitchFamily="2" charset="-122"/>
              </a:rPr>
              <a:t>管理水平较低，资金滞留、</a:t>
            </a:r>
            <a:r>
              <a:rPr lang="zh-CN" altLang="en-US" sz="2200" dirty="0" smtClean="0">
                <a:ea typeface="宋体" pitchFamily="2" charset="-122"/>
              </a:rPr>
              <a:t>闲置等问题</a:t>
            </a:r>
            <a:endParaRPr lang="zh-CN" altLang="en-US" sz="2200" dirty="0">
              <a:ea typeface="宋体" pitchFamily="2" charset="-122"/>
            </a:endParaRPr>
          </a:p>
        </p:txBody>
      </p:sp>
      <p:pic>
        <p:nvPicPr>
          <p:cNvPr id="14343" name="Picture 7"/>
          <p:cNvPicPr>
            <a:picLocks noChangeAspect="1" noChangeArrowheads="1"/>
          </p:cNvPicPr>
          <p:nvPr/>
        </p:nvPicPr>
        <p:blipFill>
          <a:blip r:embed="rId4" cstate="print"/>
          <a:srcRect/>
          <a:stretch>
            <a:fillRect/>
          </a:stretch>
        </p:blipFill>
        <p:spPr bwMode="auto">
          <a:xfrm>
            <a:off x="1057275" y="5653981"/>
            <a:ext cx="1008063" cy="1160463"/>
          </a:xfrm>
          <a:prstGeom prst="rect">
            <a:avLst/>
          </a:prstGeom>
          <a:noFill/>
          <a:ln w="9525">
            <a:noFill/>
            <a:miter lim="800000"/>
            <a:headEnd/>
            <a:tailEnd/>
          </a:ln>
          <a:effectLst/>
        </p:spPr>
      </p:pic>
      <p:sp>
        <p:nvSpPr>
          <p:cNvPr id="14344" name="Text Box 9"/>
          <p:cNvSpPr txBox="1">
            <a:spLocks noChangeArrowheads="1"/>
          </p:cNvSpPr>
          <p:nvPr/>
        </p:nvSpPr>
        <p:spPr bwMode="auto">
          <a:xfrm>
            <a:off x="2276475" y="5954019"/>
            <a:ext cx="3617913" cy="434975"/>
          </a:xfrm>
          <a:prstGeom prst="rect">
            <a:avLst/>
          </a:prstGeom>
          <a:noFill/>
          <a:ln w="9525">
            <a:noFill/>
            <a:miter lim="800000"/>
            <a:headEnd/>
            <a:tailEnd/>
          </a:ln>
          <a:effectLst/>
        </p:spPr>
        <p:txBody>
          <a:bodyPr lIns="100330" tIns="50165" rIns="100330" bIns="50165"/>
          <a:lstStyle/>
          <a:p>
            <a:r>
              <a:rPr lang="zh-CN" altLang="en-US" sz="2200" dirty="0" smtClean="0">
                <a:ea typeface="宋体" pitchFamily="2" charset="-122"/>
              </a:rPr>
              <a:t>未严格按照资金管理办法分配专项资金</a:t>
            </a:r>
            <a:endParaRPr lang="zh-CN" sz="2200" dirty="0">
              <a:ea typeface="宋体" pitchFamily="2" charset="-122"/>
            </a:endParaRPr>
          </a:p>
        </p:txBody>
      </p:sp>
      <p:sp>
        <p:nvSpPr>
          <p:cNvPr id="14345" name="矩形 12"/>
          <p:cNvSpPr>
            <a:spLocks noChangeArrowheads="1"/>
          </p:cNvSpPr>
          <p:nvPr/>
        </p:nvSpPr>
        <p:spPr bwMode="auto">
          <a:xfrm>
            <a:off x="2997200" y="8912225"/>
            <a:ext cx="1152525" cy="706438"/>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4</a:t>
            </a:r>
            <a:endParaRPr lang="zh-CN" altLang="en-US" sz="1400" dirty="0">
              <a:latin typeface="宋体" pitchFamily="2" charset="-122"/>
              <a:ea typeface="宋体" pitchFamily="2" charset="-122"/>
            </a:endParaRPr>
          </a:p>
        </p:txBody>
      </p:sp>
      <p:pic>
        <p:nvPicPr>
          <p:cNvPr id="14348" name="Picture 10"/>
          <p:cNvPicPr>
            <a:picLocks noChangeAspect="1" noChangeArrowheads="1"/>
          </p:cNvPicPr>
          <p:nvPr/>
        </p:nvPicPr>
        <p:blipFill>
          <a:blip r:embed="rId5" cstate="print"/>
          <a:srcRect/>
          <a:stretch>
            <a:fillRect/>
          </a:stretch>
        </p:blipFill>
        <p:spPr bwMode="auto">
          <a:xfrm>
            <a:off x="981075" y="6877944"/>
            <a:ext cx="1079500" cy="1243012"/>
          </a:xfrm>
          <a:prstGeom prst="rect">
            <a:avLst/>
          </a:prstGeom>
          <a:noFill/>
          <a:ln w="9525" cap="flat" cmpd="sng">
            <a:noFill/>
            <a:miter lim="800000"/>
            <a:headEnd/>
            <a:tailEnd/>
          </a:ln>
          <a:effectLst/>
        </p:spPr>
      </p:pic>
      <p:sp>
        <p:nvSpPr>
          <p:cNvPr id="14349" name="Text Box 9"/>
          <p:cNvSpPr txBox="1">
            <a:spLocks noChangeArrowheads="1"/>
          </p:cNvSpPr>
          <p:nvPr/>
        </p:nvSpPr>
        <p:spPr bwMode="auto">
          <a:xfrm>
            <a:off x="2276475" y="7365306"/>
            <a:ext cx="3617913" cy="434975"/>
          </a:xfrm>
          <a:prstGeom prst="rect">
            <a:avLst/>
          </a:prstGeom>
          <a:noFill/>
          <a:ln w="9525" cap="flat" cmpd="sng">
            <a:noFill/>
            <a:miter lim="800000"/>
            <a:headEnd/>
            <a:tailEnd/>
          </a:ln>
          <a:effectLst/>
        </p:spPr>
        <p:txBody>
          <a:bodyPr lIns="100330" tIns="50165" rIns="100330" bIns="50165"/>
          <a:lstStyle/>
          <a:p>
            <a:r>
              <a:rPr lang="zh-CN" altLang="en-US" sz="2200" dirty="0">
                <a:ea typeface="宋体" pitchFamily="2" charset="-122"/>
              </a:rPr>
              <a:t>建设项目未按时开工等问题</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783432" y="909638"/>
            <a:ext cx="5291137" cy="1023937"/>
          </a:xfrm>
          <a:prstGeom prst="rect">
            <a:avLst/>
          </a:prstGeom>
          <a:noFill/>
          <a:ln w="9525">
            <a:noFill/>
            <a:miter lim="800000"/>
            <a:headEnd/>
            <a:tailEnd/>
          </a:ln>
          <a:effectLst/>
        </p:spPr>
        <p:txBody>
          <a:bodyPr lIns="100330" tIns="50165" rIns="100330" bIns="50165">
            <a:spAutoFit/>
          </a:bodyPr>
          <a:lstStyle/>
          <a:p>
            <a:pPr algn="ctr"/>
            <a:r>
              <a:rPr lang="zh-CN" altLang="en-US" sz="3000" b="1" dirty="0">
                <a:ea typeface="宋体" pitchFamily="2" charset="-122"/>
              </a:rPr>
              <a:t>自治区本级部门预算执行</a:t>
            </a:r>
            <a:endParaRPr lang="en-US" sz="3000" b="1" dirty="0">
              <a:ea typeface="宋体" pitchFamily="2" charset="-122"/>
            </a:endParaRPr>
          </a:p>
          <a:p>
            <a:pPr algn="ctr"/>
            <a:r>
              <a:rPr lang="zh-CN" altLang="en-US" sz="3000" b="1" dirty="0">
                <a:ea typeface="宋体" pitchFamily="2" charset="-122"/>
              </a:rPr>
              <a:t>审计情况</a:t>
            </a:r>
          </a:p>
        </p:txBody>
      </p:sp>
      <p:sp>
        <p:nvSpPr>
          <p:cNvPr id="15363" name="Text Box 3"/>
          <p:cNvSpPr txBox="1">
            <a:spLocks noChangeArrowheads="1"/>
          </p:cNvSpPr>
          <p:nvPr/>
        </p:nvSpPr>
        <p:spPr bwMode="auto">
          <a:xfrm>
            <a:off x="538278" y="1929042"/>
            <a:ext cx="5781445" cy="1178528"/>
          </a:xfrm>
          <a:prstGeom prst="rect">
            <a:avLst/>
          </a:prstGeom>
          <a:noFill/>
          <a:ln w="9525">
            <a:noFill/>
            <a:miter lim="800000"/>
            <a:headEnd/>
            <a:tailEnd/>
          </a:ln>
          <a:effectLst/>
        </p:spPr>
        <p:txBody>
          <a:bodyPr wrap="square" lIns="100330" tIns="50165" rIns="100330" bIns="50165">
            <a:spAutoFit/>
          </a:bodyPr>
          <a:lstStyle/>
          <a:p>
            <a:r>
              <a:rPr lang="zh-CN" altLang="en-US" sz="3000" dirty="0">
                <a:latin typeface="宋体" pitchFamily="2" charset="-122"/>
                <a:ea typeface="宋体" pitchFamily="2" charset="-122"/>
              </a:rPr>
              <a:t> </a:t>
            </a:r>
            <a:r>
              <a:rPr lang="zh-CN" altLang="en-US" sz="3000" dirty="0" smtClean="0">
                <a:latin typeface="宋体" pitchFamily="2" charset="-122"/>
                <a:ea typeface="宋体" pitchFamily="2" charset="-122"/>
              </a:rPr>
              <a:t>  </a:t>
            </a:r>
            <a:r>
              <a:rPr lang="zh-CN" altLang="en-US" sz="2000" b="1" dirty="0" smtClean="0">
                <a:latin typeface="宋体" pitchFamily="2" charset="-122"/>
                <a:ea typeface="宋体" pitchFamily="2" charset="-122"/>
              </a:rPr>
              <a:t>审计</a:t>
            </a:r>
            <a:r>
              <a:rPr lang="zh-CN" altLang="en-US" sz="2000" b="1" dirty="0">
                <a:latin typeface="宋体" pitchFamily="2" charset="-122"/>
                <a:ea typeface="宋体" pitchFamily="2" charset="-122"/>
              </a:rPr>
              <a:t>了32个自治区本级一级</a:t>
            </a:r>
            <a:r>
              <a:rPr lang="zh-CN" altLang="en-US" sz="2000" b="1" dirty="0" smtClean="0">
                <a:latin typeface="宋体" pitchFamily="2" charset="-122"/>
                <a:ea typeface="宋体" pitchFamily="2" charset="-122"/>
              </a:rPr>
              <a:t>预算部门</a:t>
            </a:r>
            <a:r>
              <a:rPr lang="zh-CN" altLang="en-US" sz="2000" b="1" dirty="0">
                <a:latin typeface="宋体" pitchFamily="2" charset="-122"/>
                <a:ea typeface="宋体" pitchFamily="2" charset="-122"/>
              </a:rPr>
              <a:t>及所属118家</a:t>
            </a:r>
            <a:r>
              <a:rPr lang="zh-CN" altLang="en-US" sz="2000" b="1" dirty="0" smtClean="0">
                <a:latin typeface="宋体" pitchFamily="2" charset="-122"/>
                <a:ea typeface="宋体" pitchFamily="2" charset="-122"/>
              </a:rPr>
              <a:t>单位</a:t>
            </a:r>
            <a:r>
              <a:rPr lang="en-US" altLang="zh-CN" sz="2000" b="1" dirty="0" smtClean="0">
                <a:latin typeface="宋体" pitchFamily="2" charset="-122"/>
                <a:ea typeface="宋体" pitchFamily="2" charset="-122"/>
              </a:rPr>
              <a:t>.</a:t>
            </a:r>
            <a:r>
              <a:rPr lang="zh-CN" altLang="en-US" sz="2000" b="1" dirty="0" smtClean="0">
                <a:latin typeface="宋体" pitchFamily="2" charset="-122"/>
                <a:ea typeface="宋体" pitchFamily="2" charset="-122"/>
              </a:rPr>
              <a:t>从</a:t>
            </a:r>
            <a:r>
              <a:rPr lang="zh-CN" altLang="en-US" sz="2000" b="1" dirty="0">
                <a:latin typeface="宋体" pitchFamily="2" charset="-122"/>
                <a:ea typeface="宋体" pitchFamily="2" charset="-122"/>
              </a:rPr>
              <a:t>审计情况看，预算执行情况总体较好。</a:t>
            </a:r>
          </a:p>
        </p:txBody>
      </p:sp>
      <p:sp>
        <p:nvSpPr>
          <p:cNvPr id="15365" name="矩形 6"/>
          <p:cNvSpPr>
            <a:spLocks noChangeArrowheads="1"/>
          </p:cNvSpPr>
          <p:nvPr/>
        </p:nvSpPr>
        <p:spPr bwMode="auto">
          <a:xfrm>
            <a:off x="2997200" y="8769350"/>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5</a:t>
            </a:r>
            <a:endParaRPr lang="zh-CN" altLang="en-US" sz="1400" dirty="0">
              <a:latin typeface="宋体" pitchFamily="2" charset="-122"/>
              <a:ea typeface="宋体" pitchFamily="2" charset="-122"/>
            </a:endParaRPr>
          </a:p>
        </p:txBody>
      </p:sp>
      <p:sp>
        <p:nvSpPr>
          <p:cNvPr id="2" name="Rectangle 10"/>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4" name="Organization Chart 1"/>
          <p:cNvGrpSpPr>
            <a:grpSpLocks/>
          </p:cNvGrpSpPr>
          <p:nvPr/>
        </p:nvGrpSpPr>
        <p:grpSpPr bwMode="auto">
          <a:xfrm>
            <a:off x="615950" y="4515917"/>
            <a:ext cx="5626100" cy="2813050"/>
            <a:chOff x="1638" y="7902"/>
            <a:chExt cx="7489" cy="2057"/>
          </a:xfrm>
        </p:grpSpPr>
        <p:cxnSp>
          <p:nvCxnSpPr>
            <p:cNvPr id="14344" name="_s14344"/>
            <p:cNvCxnSpPr>
              <a:cxnSpLocks noChangeShapeType="1"/>
              <a:stCxn id="8" idx="0"/>
              <a:endCxn id="5" idx="2"/>
            </p:cNvCxnSpPr>
            <p:nvPr/>
          </p:nvCxnSpPr>
          <p:spPr bwMode="auto">
            <a:xfrm rot="16200000" flipV="1">
              <a:off x="6506" y="7527"/>
              <a:ext cx="374" cy="2622"/>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343" name="_s14343"/>
            <p:cNvCxnSpPr>
              <a:cxnSpLocks noChangeShapeType="1"/>
              <a:stCxn id="7" idx="0"/>
              <a:endCxn id="5" idx="2"/>
            </p:cNvCxnSpPr>
            <p:nvPr/>
          </p:nvCxnSpPr>
          <p:spPr bwMode="auto">
            <a:xfrm rot="16200000">
              <a:off x="5197" y="8837"/>
              <a:ext cx="374" cy="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4342" name="_s14342"/>
            <p:cNvCxnSpPr>
              <a:cxnSpLocks noChangeShapeType="1"/>
              <a:stCxn id="6" idx="0"/>
              <a:endCxn id="5" idx="2"/>
            </p:cNvCxnSpPr>
            <p:nvPr/>
          </p:nvCxnSpPr>
          <p:spPr bwMode="auto">
            <a:xfrm rot="5400000" flipH="1" flipV="1">
              <a:off x="3885" y="7528"/>
              <a:ext cx="374" cy="2621"/>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5" name="_s14341"/>
            <p:cNvSpPr>
              <a:spLocks noChangeArrowheads="1"/>
            </p:cNvSpPr>
            <p:nvPr/>
          </p:nvSpPr>
          <p:spPr bwMode="auto">
            <a:xfrm>
              <a:off x="4232" y="7902"/>
              <a:ext cx="2300"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发现的主要问题</a:t>
              </a:r>
              <a:endParaRPr kumimoji="0" 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 name="_s14340"/>
            <p:cNvSpPr>
              <a:spLocks noChangeArrowheads="1"/>
            </p:cNvSpPr>
            <p:nvPr/>
          </p:nvSpPr>
          <p:spPr bwMode="auto">
            <a:xfrm>
              <a:off x="1638" y="9025"/>
              <a:ext cx="2247" cy="934"/>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部门预算不够完整准确</a:t>
              </a:r>
              <a:endParaRPr kumimoji="0" 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7" name="_s14339"/>
            <p:cNvSpPr>
              <a:spLocks noChangeArrowheads="1"/>
            </p:cNvSpPr>
            <p:nvPr/>
          </p:nvSpPr>
          <p:spPr bwMode="auto">
            <a:xfrm>
              <a:off x="4259" y="9025"/>
              <a:ext cx="2247" cy="934"/>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违反中央八项规定精神和过紧日子要求</a:t>
              </a:r>
              <a:endParaRPr kumimoji="0" 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8" name="_s14338"/>
            <p:cNvSpPr>
              <a:spLocks noChangeArrowheads="1"/>
            </p:cNvSpPr>
            <p:nvPr/>
          </p:nvSpPr>
          <p:spPr bwMode="auto">
            <a:xfrm>
              <a:off x="6880" y="9025"/>
              <a:ext cx="2247" cy="934"/>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预算管理存在薄弱环节</a:t>
              </a:r>
              <a:endParaRPr kumimoji="0" 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3"/>
          <p:cNvSpPr>
            <a:spLocks noChangeArrowheads="1"/>
          </p:cNvSpPr>
          <p:nvPr/>
        </p:nvSpPr>
        <p:spPr bwMode="auto">
          <a:xfrm>
            <a:off x="693738" y="1641046"/>
            <a:ext cx="5470525" cy="2159970"/>
          </a:xfrm>
          <a:prstGeom prst="roundRect">
            <a:avLst>
              <a:gd name="adj" fmla="val 16667"/>
            </a:avLst>
          </a:prstGeom>
          <a:solidFill>
            <a:srgbClr val="BBE0E3"/>
          </a:solidFill>
          <a:ln w="9525" cmpd="sng">
            <a:solidFill>
              <a:schemeClr val="tx1"/>
            </a:solidFill>
            <a:round/>
            <a:headEnd/>
            <a:tailEnd/>
          </a:ln>
          <a:effectLst/>
        </p:spPr>
        <p:txBody>
          <a:bodyPr anchor="ctr"/>
          <a:lstStyle/>
          <a:p>
            <a:endParaRPr lang="zh-CN" altLang="en-US"/>
          </a:p>
        </p:txBody>
      </p:sp>
      <p:sp>
        <p:nvSpPr>
          <p:cNvPr id="16387" name="Text Box 4"/>
          <p:cNvSpPr txBox="1">
            <a:spLocks noChangeArrowheads="1"/>
          </p:cNvSpPr>
          <p:nvPr/>
        </p:nvSpPr>
        <p:spPr bwMode="auto">
          <a:xfrm>
            <a:off x="260350" y="705059"/>
            <a:ext cx="6210300" cy="1024639"/>
          </a:xfrm>
          <a:prstGeom prst="rect">
            <a:avLst/>
          </a:prstGeom>
          <a:noFill/>
          <a:ln w="9525">
            <a:noFill/>
            <a:miter lim="800000"/>
            <a:headEnd/>
            <a:tailEnd/>
          </a:ln>
          <a:effectLst/>
        </p:spPr>
        <p:txBody>
          <a:bodyPr lIns="100330" tIns="50165" rIns="100330" bIns="50165">
            <a:spAutoFit/>
          </a:bodyPr>
          <a:lstStyle/>
          <a:p>
            <a:pPr algn="ctr"/>
            <a:r>
              <a:rPr lang="zh-CN" altLang="en-US" sz="3000" b="1" dirty="0">
                <a:ea typeface="宋体" pitchFamily="2" charset="-122"/>
              </a:rPr>
              <a:t>防范化解经济领域重大</a:t>
            </a:r>
            <a:endParaRPr lang="en-US" sz="3000" b="1" dirty="0">
              <a:ea typeface="宋体" pitchFamily="2" charset="-122"/>
            </a:endParaRPr>
          </a:p>
          <a:p>
            <a:pPr algn="ctr"/>
            <a:r>
              <a:rPr lang="zh-CN" altLang="en-US" sz="3000" b="1" dirty="0" smtClean="0">
                <a:ea typeface="宋体" pitchFamily="2" charset="-122"/>
              </a:rPr>
              <a:t>风险审计</a:t>
            </a:r>
            <a:r>
              <a:rPr lang="zh-CN" altLang="en-US" sz="3000" b="1" dirty="0">
                <a:ea typeface="宋体" pitchFamily="2" charset="-122"/>
              </a:rPr>
              <a:t>情况</a:t>
            </a:r>
          </a:p>
        </p:txBody>
      </p:sp>
      <p:sp>
        <p:nvSpPr>
          <p:cNvPr id="16388" name="矩形 10"/>
          <p:cNvSpPr>
            <a:spLocks noChangeArrowheads="1"/>
          </p:cNvSpPr>
          <p:nvPr/>
        </p:nvSpPr>
        <p:spPr bwMode="auto">
          <a:xfrm>
            <a:off x="2997200" y="8912225"/>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6</a:t>
            </a:r>
            <a:endParaRPr lang="zh-CN" altLang="en-US" sz="1400" dirty="0">
              <a:latin typeface="宋体" pitchFamily="2" charset="-122"/>
              <a:ea typeface="宋体" pitchFamily="2" charset="-122"/>
            </a:endParaRPr>
          </a:p>
        </p:txBody>
      </p:sp>
      <p:sp>
        <p:nvSpPr>
          <p:cNvPr id="16389" name="AutoShape 3"/>
          <p:cNvSpPr>
            <a:spLocks noChangeArrowheads="1"/>
          </p:cNvSpPr>
          <p:nvPr/>
        </p:nvSpPr>
        <p:spPr bwMode="auto">
          <a:xfrm>
            <a:off x="693738" y="3893401"/>
            <a:ext cx="5470525" cy="1923801"/>
          </a:xfrm>
          <a:prstGeom prst="roundRect">
            <a:avLst>
              <a:gd name="adj" fmla="val 16667"/>
            </a:avLst>
          </a:prstGeom>
          <a:solidFill>
            <a:srgbClr val="BBE0E3"/>
          </a:solidFill>
          <a:ln w="9525" cmpd="sng">
            <a:solidFill>
              <a:schemeClr val="tx1"/>
            </a:solidFill>
            <a:round/>
            <a:headEnd/>
            <a:tailEnd/>
          </a:ln>
          <a:effectLst/>
        </p:spPr>
        <p:txBody>
          <a:bodyPr anchor="ctr"/>
          <a:lstStyle/>
          <a:p>
            <a:endParaRPr lang="zh-CN" altLang="en-US"/>
          </a:p>
        </p:txBody>
      </p:sp>
      <p:sp>
        <p:nvSpPr>
          <p:cNvPr id="16390" name="AutoShape 3"/>
          <p:cNvSpPr>
            <a:spLocks noChangeArrowheads="1"/>
          </p:cNvSpPr>
          <p:nvPr/>
        </p:nvSpPr>
        <p:spPr bwMode="auto">
          <a:xfrm>
            <a:off x="693738" y="5961200"/>
            <a:ext cx="5470525" cy="1367767"/>
          </a:xfrm>
          <a:prstGeom prst="roundRect">
            <a:avLst>
              <a:gd name="adj" fmla="val 16667"/>
            </a:avLst>
          </a:prstGeom>
          <a:solidFill>
            <a:srgbClr val="BBE0E3"/>
          </a:solidFill>
          <a:ln w="9525" cmpd="sng">
            <a:solidFill>
              <a:schemeClr val="tx1"/>
            </a:solidFill>
            <a:round/>
            <a:headEnd/>
            <a:tailEnd/>
          </a:ln>
          <a:effectLst/>
        </p:spPr>
        <p:txBody>
          <a:bodyPr anchor="ctr"/>
          <a:lstStyle/>
          <a:p>
            <a:endParaRPr lang="zh-CN" altLang="en-US"/>
          </a:p>
        </p:txBody>
      </p:sp>
      <p:sp>
        <p:nvSpPr>
          <p:cNvPr id="16391" name="AutoShape 3"/>
          <p:cNvSpPr>
            <a:spLocks noChangeArrowheads="1"/>
          </p:cNvSpPr>
          <p:nvPr/>
        </p:nvSpPr>
        <p:spPr bwMode="auto">
          <a:xfrm>
            <a:off x="693738" y="7445630"/>
            <a:ext cx="5470525" cy="1611313"/>
          </a:xfrm>
          <a:prstGeom prst="roundRect">
            <a:avLst>
              <a:gd name="adj" fmla="val 16667"/>
            </a:avLst>
          </a:prstGeom>
          <a:solidFill>
            <a:srgbClr val="BBE0E3"/>
          </a:solidFill>
          <a:ln w="9525" cmpd="sng">
            <a:solidFill>
              <a:schemeClr val="tx1"/>
            </a:solidFill>
            <a:round/>
            <a:headEnd/>
            <a:tailEnd/>
          </a:ln>
          <a:effectLst/>
        </p:spPr>
        <p:txBody>
          <a:bodyPr anchor="ctr"/>
          <a:lstStyle/>
          <a:p>
            <a:endParaRPr lang="zh-CN" altLang="en-US"/>
          </a:p>
        </p:txBody>
      </p:sp>
      <p:sp>
        <p:nvSpPr>
          <p:cNvPr id="16392" name="矩形 1"/>
          <p:cNvSpPr>
            <a:spLocks noChangeArrowheads="1"/>
          </p:cNvSpPr>
          <p:nvPr/>
        </p:nvSpPr>
        <p:spPr bwMode="auto">
          <a:xfrm>
            <a:off x="765175" y="1856814"/>
            <a:ext cx="5381625" cy="1809750"/>
          </a:xfrm>
          <a:prstGeom prst="rect">
            <a:avLst/>
          </a:prstGeom>
          <a:noFill/>
          <a:ln w="9525">
            <a:noFill/>
            <a:miter lim="800000"/>
            <a:headEnd/>
            <a:tailEnd/>
          </a:ln>
        </p:spPr>
        <p:txBody>
          <a:bodyPr anchor="ctr"/>
          <a:lstStyle/>
          <a:p>
            <a:pPr>
              <a:lnSpc>
                <a:spcPts val="2000"/>
              </a:lnSpc>
            </a:pPr>
            <a:r>
              <a:rPr lang="zh-CN" altLang="en-US" sz="1400" b="1" dirty="0">
                <a:latin typeface="宋体" pitchFamily="2" charset="-122"/>
                <a:ea typeface="宋体" pitchFamily="2" charset="-122"/>
              </a:rPr>
              <a:t>    持续加强债务风险的审计监督</a:t>
            </a:r>
            <a:r>
              <a:rPr lang="zh-CN" altLang="en-US" sz="1400" b="1" dirty="0" smtClean="0">
                <a:latin typeface="宋体" pitchFamily="2" charset="-122"/>
                <a:ea typeface="宋体" pitchFamily="2" charset="-122"/>
              </a:rPr>
              <a:t>。</a:t>
            </a:r>
            <a:r>
              <a:rPr lang="zh-CN" altLang="en-US" sz="1400" dirty="0">
                <a:latin typeface="宋体" pitchFamily="2" charset="-122"/>
                <a:ea typeface="宋体" pitchFamily="2" charset="-122"/>
              </a:rPr>
              <a:t>在连续三年对全区化解地方政府债务和债券资金管理使用审计的基础上，审计厅组织对全区</a:t>
            </a:r>
            <a:r>
              <a:rPr lang="en-US" altLang="zh-CN" sz="1400" dirty="0">
                <a:latin typeface="宋体" pitchFamily="2" charset="-122"/>
                <a:ea typeface="宋体" pitchFamily="2" charset="-122"/>
              </a:rPr>
              <a:t>2019</a:t>
            </a:r>
            <a:r>
              <a:rPr lang="zh-CN" altLang="en-US" sz="1400" dirty="0">
                <a:latin typeface="宋体" pitchFamily="2" charset="-122"/>
                <a:ea typeface="宋体" pitchFamily="2" charset="-122"/>
              </a:rPr>
              <a:t>年</a:t>
            </a:r>
            <a:r>
              <a:rPr lang="en-US" altLang="zh-CN" sz="1400" dirty="0">
                <a:latin typeface="宋体" pitchFamily="2" charset="-122"/>
                <a:ea typeface="宋体" pitchFamily="2" charset="-122"/>
              </a:rPr>
              <a:t>10</a:t>
            </a:r>
            <a:r>
              <a:rPr lang="zh-CN" altLang="en-US" sz="1400" dirty="0">
                <a:latin typeface="宋体" pitchFamily="2" charset="-122"/>
                <a:ea typeface="宋体" pitchFamily="2" charset="-122"/>
              </a:rPr>
              <a:t>月至</a:t>
            </a:r>
            <a:r>
              <a:rPr lang="en-US" altLang="zh-CN" sz="1400" dirty="0">
                <a:latin typeface="宋体" pitchFamily="2" charset="-122"/>
                <a:ea typeface="宋体" pitchFamily="2" charset="-122"/>
              </a:rPr>
              <a:t>2020</a:t>
            </a:r>
            <a:r>
              <a:rPr lang="zh-CN" altLang="en-US" sz="1400" dirty="0">
                <a:latin typeface="宋体" pitchFamily="2" charset="-122"/>
                <a:ea typeface="宋体" pitchFamily="2" charset="-122"/>
              </a:rPr>
              <a:t>年</a:t>
            </a:r>
            <a:r>
              <a:rPr lang="en-US" altLang="zh-CN" sz="1400" dirty="0">
                <a:latin typeface="宋体" pitchFamily="2" charset="-122"/>
                <a:ea typeface="宋体" pitchFamily="2" charset="-122"/>
              </a:rPr>
              <a:t>9</a:t>
            </a:r>
            <a:r>
              <a:rPr lang="zh-CN" altLang="en-US" sz="1400" dirty="0">
                <a:latin typeface="宋体" pitchFamily="2" charset="-122"/>
                <a:ea typeface="宋体" pitchFamily="2" charset="-122"/>
              </a:rPr>
              <a:t>月化解地方政府债务情况以及债务化解奖励资金管理使用情况进行了专项审计调查，涉及债务化解奖励资金</a:t>
            </a:r>
            <a:r>
              <a:rPr lang="en-US" altLang="zh-CN" sz="1400" dirty="0">
                <a:latin typeface="宋体" pitchFamily="2" charset="-122"/>
                <a:ea typeface="宋体" pitchFamily="2" charset="-122"/>
              </a:rPr>
              <a:t>95.4</a:t>
            </a:r>
            <a:r>
              <a:rPr lang="zh-CN" altLang="en-US" sz="1400" dirty="0">
                <a:latin typeface="宋体" pitchFamily="2" charset="-122"/>
                <a:ea typeface="宋体" pitchFamily="2" charset="-122"/>
              </a:rPr>
              <a:t>亿元。从审计掌握的情况看，各级政府化解债务工作成效显著，政府债务风险的防控能力进一步提升。同时，加大对化债措施不实、资金使用不规范等问题的督促整改力度，促进各地区各部门债务管理水平不断</a:t>
            </a:r>
            <a:r>
              <a:rPr lang="zh-CN" altLang="en-US" sz="1400" dirty="0" smtClean="0">
                <a:latin typeface="宋体" pitchFamily="2" charset="-122"/>
                <a:ea typeface="宋体" pitchFamily="2" charset="-122"/>
              </a:rPr>
              <a:t>提高。</a:t>
            </a:r>
            <a:endParaRPr lang="zh-CN" altLang="en-US" sz="1400" dirty="0">
              <a:latin typeface="宋体" pitchFamily="2" charset="-122"/>
              <a:ea typeface="宋体" pitchFamily="2" charset="-122"/>
            </a:endParaRPr>
          </a:p>
        </p:txBody>
      </p:sp>
      <p:sp>
        <p:nvSpPr>
          <p:cNvPr id="16393" name="矩形 15"/>
          <p:cNvSpPr>
            <a:spLocks noChangeArrowheads="1"/>
          </p:cNvSpPr>
          <p:nvPr/>
        </p:nvSpPr>
        <p:spPr bwMode="auto">
          <a:xfrm>
            <a:off x="765175" y="3935239"/>
            <a:ext cx="5381625" cy="1809750"/>
          </a:xfrm>
          <a:prstGeom prst="rect">
            <a:avLst/>
          </a:prstGeom>
          <a:noFill/>
          <a:ln w="9525">
            <a:noFill/>
            <a:miter lim="800000"/>
            <a:headEnd/>
            <a:tailEnd/>
          </a:ln>
        </p:spPr>
        <p:txBody>
          <a:bodyPr anchor="ctr"/>
          <a:lstStyle/>
          <a:p>
            <a:pPr>
              <a:lnSpc>
                <a:spcPts val="1800"/>
              </a:lnSpc>
            </a:pPr>
            <a:r>
              <a:rPr lang="zh-CN" altLang="en-US" sz="1400" b="1" dirty="0">
                <a:latin typeface="宋体" pitchFamily="2" charset="-122"/>
                <a:ea typeface="宋体" pitchFamily="2" charset="-122"/>
              </a:rPr>
              <a:t>    对原包商银行专项审计成效显著</a:t>
            </a:r>
            <a:r>
              <a:rPr lang="zh-CN" altLang="en-US" sz="1400" b="1" dirty="0" smtClean="0">
                <a:latin typeface="宋体" pitchFamily="2" charset="-122"/>
                <a:ea typeface="宋体" pitchFamily="2" charset="-122"/>
              </a:rPr>
              <a:t>。</a:t>
            </a:r>
            <a:r>
              <a:rPr lang="zh-CN" altLang="en-US" sz="1400" dirty="0">
                <a:latin typeface="宋体" pitchFamily="2" charset="-122"/>
                <a:ea typeface="宋体" pitchFamily="2" charset="-122"/>
              </a:rPr>
              <a:t>按照自治区纪委监委的安排部署，审计厅组织对原包商银行进行了专项审计调查。通过审计，一方面重点揭示原包商银行存在的重大腐败、污染政治生态等问题，并及时移送纪委监委和公安等部门查处；另一方面针对导致其产生问题的经营管理和体制机制等原因，提出了有针对性的整改意见。新组建的蒙商银行按照整改意见，压实整改主体责任，强化党的领导，认真贯彻落实“三重一大”决策制度，重建公司治理架构，各项业务实现恢复性增长，以审促改工作取得显著成果</a:t>
            </a:r>
            <a:r>
              <a:rPr lang="zh-CN" altLang="en-US" sz="1400" dirty="0" smtClean="0">
                <a:latin typeface="宋体" pitchFamily="2" charset="-122"/>
                <a:ea typeface="宋体" pitchFamily="2" charset="-122"/>
              </a:rPr>
              <a:t>。</a:t>
            </a:r>
            <a:endParaRPr lang="zh-CN" altLang="en-US" sz="1400" dirty="0">
              <a:latin typeface="宋体" pitchFamily="2" charset="-122"/>
              <a:ea typeface="宋体" pitchFamily="2" charset="-122"/>
            </a:endParaRPr>
          </a:p>
        </p:txBody>
      </p:sp>
      <p:sp>
        <p:nvSpPr>
          <p:cNvPr id="16394" name="矩形 16"/>
          <p:cNvSpPr>
            <a:spLocks noChangeArrowheads="1"/>
          </p:cNvSpPr>
          <p:nvPr/>
        </p:nvSpPr>
        <p:spPr bwMode="auto">
          <a:xfrm>
            <a:off x="752475" y="5814027"/>
            <a:ext cx="5381625" cy="1658938"/>
          </a:xfrm>
          <a:prstGeom prst="rect">
            <a:avLst/>
          </a:prstGeom>
          <a:noFill/>
          <a:ln w="9525">
            <a:noFill/>
            <a:miter lim="800000"/>
            <a:headEnd/>
            <a:tailEnd/>
          </a:ln>
        </p:spPr>
        <p:txBody>
          <a:bodyPr anchor="ctr"/>
          <a:lstStyle/>
          <a:p>
            <a:pPr>
              <a:lnSpc>
                <a:spcPts val="2000"/>
              </a:lnSpc>
            </a:pPr>
            <a:r>
              <a:rPr lang="zh-CN" altLang="en-US" sz="1400" b="1" dirty="0">
                <a:latin typeface="宋体" pitchFamily="2" charset="-122"/>
                <a:ea typeface="宋体" pitchFamily="2" charset="-122"/>
              </a:rPr>
              <a:t>    重点揭露供销社系统腐败问题</a:t>
            </a:r>
            <a:r>
              <a:rPr lang="zh-CN" altLang="en-US" sz="1400" b="1" dirty="0" smtClean="0">
                <a:latin typeface="宋体" pitchFamily="2" charset="-122"/>
                <a:ea typeface="宋体" pitchFamily="2" charset="-122"/>
              </a:rPr>
              <a:t>。</a:t>
            </a:r>
            <a:r>
              <a:rPr lang="zh-CN" altLang="en-US" sz="1400" dirty="0">
                <a:latin typeface="宋体" pitchFamily="2" charset="-122"/>
                <a:ea typeface="宋体" pitchFamily="2" charset="-122"/>
              </a:rPr>
              <a:t>配合自治区纪委监委，重点围绕深入揭示腐败问题，挽回损失，以营造风清气正的政治生态和良好的经营环境为目标，组织</a:t>
            </a:r>
            <a:r>
              <a:rPr lang="en-US" altLang="zh-CN" sz="1400" dirty="0">
                <a:latin typeface="宋体" pitchFamily="2" charset="-122"/>
                <a:ea typeface="宋体" pitchFamily="2" charset="-122"/>
              </a:rPr>
              <a:t>642</a:t>
            </a:r>
            <a:r>
              <a:rPr lang="zh-CN" altLang="en-US" sz="1400" dirty="0">
                <a:latin typeface="宋体" pitchFamily="2" charset="-122"/>
                <a:ea typeface="宋体" pitchFamily="2" charset="-122"/>
              </a:rPr>
              <a:t>名审计人员对全区三级供销社及所属企业开展专项审计，审计对象实现了全覆盖，审计时间跨度“倒查</a:t>
            </a:r>
            <a:r>
              <a:rPr lang="en-US" altLang="zh-CN" sz="1400" dirty="0">
                <a:latin typeface="宋体" pitchFamily="2" charset="-122"/>
                <a:ea typeface="宋体" pitchFamily="2" charset="-122"/>
              </a:rPr>
              <a:t>20</a:t>
            </a:r>
            <a:r>
              <a:rPr lang="zh-CN" altLang="en-US" sz="1400" dirty="0">
                <a:latin typeface="宋体" pitchFamily="2" charset="-122"/>
                <a:ea typeface="宋体" pitchFamily="2" charset="-122"/>
              </a:rPr>
              <a:t>年”，达到了预期目标</a:t>
            </a:r>
            <a:r>
              <a:rPr lang="zh-CN" altLang="en-US" sz="1400" dirty="0" smtClean="0">
                <a:latin typeface="宋体" pitchFamily="2" charset="-122"/>
                <a:ea typeface="宋体" pitchFamily="2" charset="-122"/>
              </a:rPr>
              <a:t>。</a:t>
            </a:r>
            <a:endParaRPr lang="zh-CN" altLang="en-US" sz="1400" dirty="0">
              <a:latin typeface="宋体" pitchFamily="2" charset="-122"/>
              <a:ea typeface="宋体" pitchFamily="2" charset="-122"/>
            </a:endParaRPr>
          </a:p>
        </p:txBody>
      </p:sp>
      <p:sp>
        <p:nvSpPr>
          <p:cNvPr id="16395" name="矩形 18"/>
          <p:cNvSpPr>
            <a:spLocks noChangeArrowheads="1"/>
          </p:cNvSpPr>
          <p:nvPr/>
        </p:nvSpPr>
        <p:spPr bwMode="auto">
          <a:xfrm>
            <a:off x="714375" y="7445375"/>
            <a:ext cx="5381625" cy="1539875"/>
          </a:xfrm>
          <a:prstGeom prst="rect">
            <a:avLst/>
          </a:prstGeom>
          <a:noFill/>
          <a:ln w="9525">
            <a:noFill/>
            <a:miter lim="800000"/>
            <a:headEnd/>
            <a:tailEnd/>
          </a:ln>
        </p:spPr>
        <p:txBody>
          <a:bodyPr anchor="ctr"/>
          <a:lstStyle/>
          <a:p>
            <a:pPr>
              <a:lnSpc>
                <a:spcPts val="2000"/>
              </a:lnSpc>
            </a:pPr>
            <a:r>
              <a:rPr lang="zh-CN" altLang="en-US" sz="1400" dirty="0">
                <a:latin typeface="宋体" pitchFamily="2" charset="-122"/>
                <a:ea typeface="宋体" pitchFamily="2" charset="-122"/>
              </a:rPr>
              <a:t>    </a:t>
            </a:r>
            <a:r>
              <a:rPr lang="zh-CN" altLang="en-US" sz="1400" b="1" dirty="0">
                <a:latin typeface="宋体" pitchFamily="2" charset="-122"/>
                <a:ea typeface="宋体" pitchFamily="2" charset="-122"/>
              </a:rPr>
              <a:t>重点揭示人防系统在防空地下室审批、建设等方面存在的问题</a:t>
            </a:r>
            <a:r>
              <a:rPr lang="zh-CN" altLang="en-US" sz="1400" b="1" dirty="0" smtClean="0">
                <a:latin typeface="宋体" pitchFamily="2" charset="-122"/>
                <a:ea typeface="宋体" pitchFamily="2" charset="-122"/>
              </a:rPr>
              <a:t>。</a:t>
            </a:r>
            <a:r>
              <a:rPr lang="zh-CN" altLang="en-US" sz="1400" dirty="0">
                <a:latin typeface="宋体" pitchFamily="2" charset="-122"/>
                <a:ea typeface="宋体" pitchFamily="2" charset="-122"/>
              </a:rPr>
              <a:t>对全区</a:t>
            </a:r>
            <a:r>
              <a:rPr lang="en-US" altLang="zh-CN" sz="1400" dirty="0">
                <a:latin typeface="宋体" pitchFamily="2" charset="-122"/>
                <a:ea typeface="宋体" pitchFamily="2" charset="-122"/>
              </a:rPr>
              <a:t>12</a:t>
            </a:r>
            <a:r>
              <a:rPr lang="zh-CN" altLang="en-US" sz="1400" dirty="0">
                <a:latin typeface="宋体" pitchFamily="2" charset="-122"/>
                <a:ea typeface="宋体" pitchFamily="2" charset="-122"/>
              </a:rPr>
              <a:t>个盟市本级和</a:t>
            </a:r>
            <a:r>
              <a:rPr lang="en-US" altLang="zh-CN" sz="1400" dirty="0">
                <a:latin typeface="宋体" pitchFamily="2" charset="-122"/>
                <a:ea typeface="宋体" pitchFamily="2" charset="-122"/>
              </a:rPr>
              <a:t>63</a:t>
            </a:r>
            <a:r>
              <a:rPr lang="zh-CN" altLang="en-US" sz="1400" dirty="0">
                <a:latin typeface="宋体" pitchFamily="2" charset="-122"/>
                <a:ea typeface="宋体" pitchFamily="2" charset="-122"/>
              </a:rPr>
              <a:t>个旗县（市、区）人防系统进行了专项审计，涉及违规金额</a:t>
            </a:r>
            <a:r>
              <a:rPr lang="en-US" altLang="zh-CN" sz="1400" dirty="0">
                <a:latin typeface="宋体" pitchFamily="2" charset="-122"/>
                <a:ea typeface="宋体" pitchFamily="2" charset="-122"/>
              </a:rPr>
              <a:t>64.02</a:t>
            </a:r>
            <a:r>
              <a:rPr lang="zh-CN" altLang="en-US" sz="1400" dirty="0">
                <a:latin typeface="宋体" pitchFamily="2" charset="-122"/>
                <a:ea typeface="宋体" pitchFamily="2" charset="-122"/>
              </a:rPr>
              <a:t>亿元，揭示了履行防空地下室审批建设管理职责不到位、违规收取易地建设费、人防经费和资产管理使用不规范等问题，并已及时移送有关部门查处</a:t>
            </a:r>
            <a:r>
              <a:rPr lang="zh-CN" altLang="en-US" sz="1400" dirty="0" smtClean="0">
                <a:latin typeface="宋体" pitchFamily="2" charset="-122"/>
                <a:ea typeface="宋体" pitchFamily="2" charset="-122"/>
              </a:rPr>
              <a:t>。</a:t>
            </a:r>
            <a:endParaRPr lang="zh-CN" altLang="en-US" sz="1400" dirty="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92100" y="1065213"/>
            <a:ext cx="6210300" cy="1023937"/>
          </a:xfrm>
          <a:prstGeom prst="rect">
            <a:avLst/>
          </a:prstGeom>
          <a:noFill/>
          <a:ln w="9525">
            <a:noFill/>
            <a:miter lim="800000"/>
            <a:headEnd/>
            <a:tailEnd/>
          </a:ln>
          <a:effectLst/>
        </p:spPr>
        <p:txBody>
          <a:bodyPr lIns="100330" tIns="50165" rIns="100330" bIns="50165">
            <a:spAutoFit/>
          </a:bodyPr>
          <a:lstStyle/>
          <a:p>
            <a:pPr algn="ctr"/>
            <a:r>
              <a:rPr lang="zh-CN" altLang="en-US" sz="3000" b="1">
                <a:ea typeface="宋体" pitchFamily="2" charset="-122"/>
              </a:rPr>
              <a:t>重大政策措施落实跟踪</a:t>
            </a:r>
            <a:endParaRPr lang="en-US" sz="3000" b="1">
              <a:ea typeface="宋体" pitchFamily="2" charset="-122"/>
            </a:endParaRPr>
          </a:p>
          <a:p>
            <a:pPr algn="ctr"/>
            <a:r>
              <a:rPr lang="zh-CN" altLang="en-US" sz="3000" b="1">
                <a:ea typeface="宋体" pitchFamily="2" charset="-122"/>
              </a:rPr>
              <a:t>审计情况</a:t>
            </a:r>
          </a:p>
        </p:txBody>
      </p:sp>
      <p:sp>
        <p:nvSpPr>
          <p:cNvPr id="17411" name="矩形 5"/>
          <p:cNvSpPr>
            <a:spLocks noChangeArrowheads="1"/>
          </p:cNvSpPr>
          <p:nvPr/>
        </p:nvSpPr>
        <p:spPr bwMode="auto">
          <a:xfrm>
            <a:off x="2997200" y="8840788"/>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7</a:t>
            </a:r>
            <a:endParaRPr lang="zh-CN" altLang="en-US" sz="1400" dirty="0">
              <a:latin typeface="宋体" pitchFamily="2" charset="-122"/>
              <a:ea typeface="宋体" pitchFamily="2" charset="-122"/>
            </a:endParaRPr>
          </a:p>
        </p:txBody>
      </p:sp>
      <p:sp>
        <p:nvSpPr>
          <p:cNvPr id="2" name="Rectangle 12"/>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29"/>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6" name="Diagram 18"/>
          <p:cNvGrpSpPr>
            <a:grpSpLocks/>
          </p:cNvGrpSpPr>
          <p:nvPr/>
        </p:nvGrpSpPr>
        <p:grpSpPr bwMode="auto">
          <a:xfrm>
            <a:off x="477041" y="2937028"/>
            <a:ext cx="5744369" cy="5761022"/>
            <a:chOff x="1638" y="3006"/>
            <a:chExt cx="8640" cy="8640"/>
          </a:xfrm>
        </p:grpSpPr>
        <p:sp>
          <p:nvSpPr>
            <p:cNvPr id="7" name="_s14363"/>
            <p:cNvSpPr>
              <a:spLocks noChangeShapeType="1"/>
            </p:cNvSpPr>
            <p:nvPr/>
          </p:nvSpPr>
          <p:spPr bwMode="auto">
            <a:xfrm flipH="1">
              <a:off x="3906" y="7326"/>
              <a:ext cx="102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zh-CN" altLang="en-US"/>
            </a:p>
          </p:txBody>
        </p:sp>
        <p:sp>
          <p:nvSpPr>
            <p:cNvPr id="8" name="_s14362"/>
            <p:cNvSpPr>
              <a:spLocks noChangeArrowheads="1"/>
            </p:cNvSpPr>
            <p:nvPr/>
          </p:nvSpPr>
          <p:spPr bwMode="auto">
            <a:xfrm>
              <a:off x="1854" y="6300"/>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400" b="0" i="0" u="none" strike="noStrike" cap="none" normalizeH="0" baseline="0" dirty="0" smtClean="0">
                  <a:ln>
                    <a:noFill/>
                  </a:ln>
                  <a:solidFill>
                    <a:srgbClr val="FFFFFF"/>
                  </a:solidFill>
                  <a:effectLst/>
                  <a:latin typeface="仿宋" pitchFamily="49" charset="-122"/>
                  <a:cs typeface="Times New Roman" pitchFamily="18" charset="0"/>
                </a:rPr>
                <a:t>持续推进脱贫攻坚和乡村振兴相关政策及资金审计</a:t>
              </a:r>
              <a:endParaRPr kumimoji="0" lang="zh-CN" sz="2000" b="0" i="0" u="none" strike="noStrike" cap="none" normalizeH="0" baseline="0" dirty="0" smtClean="0">
                <a:ln>
                  <a:noFill/>
                </a:ln>
                <a:solidFill>
                  <a:schemeClr val="tx1"/>
                </a:solidFill>
                <a:effectLst/>
                <a:latin typeface="仿宋" pitchFamily="49" charset="-122"/>
                <a:cs typeface="宋体" pitchFamily="2" charset="-122"/>
              </a:endParaRPr>
            </a:p>
          </p:txBody>
        </p:sp>
        <p:sp>
          <p:nvSpPr>
            <p:cNvPr id="9" name="_s14361"/>
            <p:cNvSpPr>
              <a:spLocks noChangeShapeType="1"/>
            </p:cNvSpPr>
            <p:nvPr/>
          </p:nvSpPr>
          <p:spPr bwMode="auto">
            <a:xfrm>
              <a:off x="5958" y="8352"/>
              <a:ext cx="0" cy="10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zh-CN" altLang="en-US"/>
            </a:p>
          </p:txBody>
        </p:sp>
        <p:sp>
          <p:nvSpPr>
            <p:cNvPr id="10" name="_s14360"/>
            <p:cNvSpPr>
              <a:spLocks noChangeArrowheads="1"/>
            </p:cNvSpPr>
            <p:nvPr/>
          </p:nvSpPr>
          <p:spPr bwMode="auto">
            <a:xfrm>
              <a:off x="4932" y="9378"/>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400" b="0" i="0" u="none" strike="noStrike" cap="none" normalizeH="0" baseline="0" dirty="0" smtClean="0">
                  <a:ln>
                    <a:noFill/>
                  </a:ln>
                  <a:solidFill>
                    <a:srgbClr val="FFFFFF"/>
                  </a:solidFill>
                  <a:effectLst/>
                  <a:latin typeface="仿宋" pitchFamily="49" charset="-122"/>
                  <a:cs typeface="Times New Roman" pitchFamily="18" charset="0"/>
                </a:rPr>
                <a:t>加强融资担保政策落实审计</a:t>
              </a:r>
              <a:endParaRPr kumimoji="0" lang="zh-CN" sz="2000" b="0" i="0" u="none" strike="noStrike" cap="none" normalizeH="0" baseline="0" dirty="0" smtClean="0">
                <a:ln>
                  <a:noFill/>
                </a:ln>
                <a:solidFill>
                  <a:schemeClr val="tx1"/>
                </a:solidFill>
                <a:effectLst/>
                <a:latin typeface="仿宋" pitchFamily="49" charset="-122"/>
                <a:cs typeface="宋体" pitchFamily="2" charset="-122"/>
              </a:endParaRPr>
            </a:p>
          </p:txBody>
        </p:sp>
        <p:sp>
          <p:nvSpPr>
            <p:cNvPr id="11" name="_s14359"/>
            <p:cNvSpPr>
              <a:spLocks noChangeShapeType="1"/>
            </p:cNvSpPr>
            <p:nvPr/>
          </p:nvSpPr>
          <p:spPr bwMode="auto">
            <a:xfrm>
              <a:off x="6984" y="7326"/>
              <a:ext cx="1026"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zh-CN" altLang="en-US"/>
            </a:p>
          </p:txBody>
        </p:sp>
        <p:sp>
          <p:nvSpPr>
            <p:cNvPr id="12" name="_s14358"/>
            <p:cNvSpPr>
              <a:spLocks noChangeArrowheads="1"/>
            </p:cNvSpPr>
            <p:nvPr/>
          </p:nvSpPr>
          <p:spPr bwMode="auto">
            <a:xfrm>
              <a:off x="8010" y="6300"/>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400" b="0" i="0" u="none" strike="noStrike" cap="none" normalizeH="0" baseline="0" dirty="0" smtClean="0">
                  <a:ln>
                    <a:noFill/>
                  </a:ln>
                  <a:solidFill>
                    <a:srgbClr val="FFFFFF"/>
                  </a:solidFill>
                  <a:effectLst/>
                  <a:latin typeface="仿宋" pitchFamily="49" charset="-122"/>
                  <a:cs typeface="Times New Roman" pitchFamily="18" charset="0"/>
                </a:rPr>
                <a:t>加大优化营商环境</a:t>
              </a:r>
              <a:r>
                <a:rPr lang="zh-CN" altLang="en-US" sz="1400" dirty="0">
                  <a:solidFill>
                    <a:srgbClr val="FFFFFF"/>
                  </a:solidFill>
                  <a:latin typeface="仿宋" pitchFamily="49" charset="-122"/>
                  <a:cs typeface="Times New Roman" pitchFamily="18" charset="0"/>
                </a:rPr>
                <a:t>政策</a:t>
              </a:r>
              <a:r>
                <a:rPr kumimoji="0" lang="zh-CN" sz="1400" b="0" i="0" u="none" strike="noStrike" cap="none" normalizeH="0" baseline="0" dirty="0" smtClean="0">
                  <a:ln>
                    <a:noFill/>
                  </a:ln>
                  <a:solidFill>
                    <a:srgbClr val="FFFFFF"/>
                  </a:solidFill>
                  <a:effectLst/>
                  <a:latin typeface="仿宋" pitchFamily="49" charset="-122"/>
                  <a:cs typeface="Times New Roman" pitchFamily="18" charset="0"/>
                </a:rPr>
                <a:t>审计力度</a:t>
              </a:r>
              <a:endParaRPr kumimoji="0" lang="zh-CN" sz="2000" b="0" i="0" u="none" strike="noStrike" cap="none" normalizeH="0" baseline="0" dirty="0" smtClean="0">
                <a:ln>
                  <a:noFill/>
                </a:ln>
                <a:solidFill>
                  <a:schemeClr val="tx1"/>
                </a:solidFill>
                <a:effectLst/>
                <a:latin typeface="仿宋" pitchFamily="49" charset="-122"/>
                <a:cs typeface="宋体" pitchFamily="2" charset="-122"/>
              </a:endParaRPr>
            </a:p>
          </p:txBody>
        </p:sp>
        <p:sp>
          <p:nvSpPr>
            <p:cNvPr id="13" name="_s14357"/>
            <p:cNvSpPr>
              <a:spLocks noChangeShapeType="1"/>
            </p:cNvSpPr>
            <p:nvPr/>
          </p:nvSpPr>
          <p:spPr bwMode="auto">
            <a:xfrm flipV="1">
              <a:off x="5958" y="5274"/>
              <a:ext cx="0" cy="102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zh-CN" altLang="en-US"/>
            </a:p>
          </p:txBody>
        </p:sp>
        <p:sp>
          <p:nvSpPr>
            <p:cNvPr id="14" name="_s14356"/>
            <p:cNvSpPr>
              <a:spLocks noChangeArrowheads="1"/>
            </p:cNvSpPr>
            <p:nvPr/>
          </p:nvSpPr>
          <p:spPr bwMode="auto">
            <a:xfrm>
              <a:off x="4932" y="3222"/>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400" b="0" i="0" u="none" strike="noStrike" cap="none" normalizeH="0" baseline="0" dirty="0" smtClean="0">
                  <a:ln>
                    <a:noFill/>
                  </a:ln>
                  <a:solidFill>
                    <a:srgbClr val="FFFFFF"/>
                  </a:solidFill>
                  <a:effectLst/>
                  <a:latin typeface="仿宋" pitchFamily="49" charset="-122"/>
                  <a:cs typeface="Times New Roman" pitchFamily="18" charset="0"/>
                </a:rPr>
                <a:t>加强新增财政直达资金审计</a:t>
              </a:r>
              <a:endParaRPr kumimoji="0" lang="zh-CN" sz="2000" b="0" i="0" u="none" strike="noStrike" cap="none" normalizeH="0" baseline="0" dirty="0" smtClean="0">
                <a:ln>
                  <a:noFill/>
                </a:ln>
                <a:solidFill>
                  <a:schemeClr val="tx1"/>
                </a:solidFill>
                <a:effectLst/>
                <a:latin typeface="仿宋" pitchFamily="49" charset="-122"/>
                <a:cs typeface="宋体" pitchFamily="2" charset="-122"/>
              </a:endParaRPr>
            </a:p>
          </p:txBody>
        </p:sp>
        <p:sp>
          <p:nvSpPr>
            <p:cNvPr id="15" name="_s14355"/>
            <p:cNvSpPr>
              <a:spLocks noChangeArrowheads="1"/>
            </p:cNvSpPr>
            <p:nvPr/>
          </p:nvSpPr>
          <p:spPr bwMode="auto">
            <a:xfrm>
              <a:off x="4932" y="6300"/>
              <a:ext cx="2052" cy="2052"/>
            </a:xfrm>
            <a:prstGeom prst="ellipse">
              <a:avLst/>
            </a:prstGeom>
            <a:solidFill>
              <a:srgbClr val="BBE0E3"/>
            </a:solidFill>
            <a:ln w="9525">
              <a:round/>
              <a:headEnd/>
              <a:tailEnd/>
            </a:ln>
            <a:scene3d>
              <a:camera prst="legacyObliqueTopRight"/>
              <a:lightRig rig="legacyFlat3" dir="b"/>
            </a:scene3d>
            <a:sp3d extrusionH="430200" prstMaterial="legacyMatte">
              <a:bevelT w="13500" h="13500" prst="angle"/>
              <a:bevelB w="13500" h="13500" prst="angle"/>
              <a:extrusionClr>
                <a:srgbClr val="BBE0E3"/>
              </a:extrusionClr>
            </a:sp3d>
          </p:spPr>
          <p:txBody>
            <a:bodyPr vert="horz" wrap="squar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FFFFFF"/>
                  </a:solidFill>
                  <a:effectLst/>
                  <a:latin typeface="宋体" pitchFamily="2" charset="-122"/>
                  <a:ea typeface="宋体" pitchFamily="2" charset="-122"/>
                  <a:cs typeface="Times New Roman" pitchFamily="18" charset="0"/>
                </a:rPr>
                <a:t>重大政策措施落实跟踪审计情况</a:t>
              </a:r>
              <a:endParaRPr kumimoji="0" lang="zh-CN" sz="2400" b="0" i="0" u="none" strike="noStrike" cap="none" normalizeH="0" baseline="0" dirty="0" smtClean="0">
                <a:ln>
                  <a:noFill/>
                </a:ln>
                <a:solidFill>
                  <a:schemeClr val="tx1"/>
                </a:solidFill>
                <a:effectLst/>
                <a:latin typeface="宋体" pitchFamily="2" charset="-122"/>
                <a:ea typeface="宋体" pitchFamily="2" charset="-122"/>
                <a:cs typeface="宋体" pitchFamily="2" charset="-122"/>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a:spLocks noGrp="1" noChangeArrowheads="1"/>
          </p:cNvSpPr>
          <p:nvPr>
            <p:ph sz="quarter" idx="4294967295"/>
          </p:nvPr>
        </p:nvSpPr>
        <p:spPr>
          <a:xfrm>
            <a:off x="752475" y="1014413"/>
            <a:ext cx="5597525" cy="549275"/>
          </a:xfrm>
        </p:spPr>
        <p:txBody>
          <a:bodyPr>
            <a:spAutoFit/>
          </a:bodyPr>
          <a:lstStyle/>
          <a:p>
            <a:pPr algn="ctr" eaLnBrk="1" hangingPunct="1">
              <a:buFontTx/>
              <a:buNone/>
            </a:pPr>
            <a:r>
              <a:rPr lang="zh-CN" sz="3000" b="1">
                <a:solidFill>
                  <a:schemeClr val="tx1"/>
                </a:solidFill>
                <a:latin typeface="宋体" pitchFamily="2" charset="-122"/>
                <a:ea typeface="宋体" pitchFamily="2" charset="-122"/>
              </a:rPr>
              <a:t>加强新增财政直达资金审计</a:t>
            </a:r>
          </a:p>
        </p:txBody>
      </p:sp>
      <p:sp>
        <p:nvSpPr>
          <p:cNvPr id="18437" name="矩形 6"/>
          <p:cNvSpPr>
            <a:spLocks noChangeArrowheads="1"/>
          </p:cNvSpPr>
          <p:nvPr/>
        </p:nvSpPr>
        <p:spPr bwMode="auto">
          <a:xfrm>
            <a:off x="2997200" y="8840788"/>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8</a:t>
            </a:r>
            <a:endParaRPr lang="zh-CN" altLang="en-US" sz="1400" dirty="0">
              <a:latin typeface="宋体" pitchFamily="2" charset="-122"/>
              <a:ea typeface="宋体" pitchFamily="2" charset="-122"/>
            </a:endParaRPr>
          </a:p>
        </p:txBody>
      </p:sp>
      <p:sp>
        <p:nvSpPr>
          <p:cNvPr id="2" name="Rectangle 8"/>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19"/>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6" name="Organization Chart 12"/>
          <p:cNvGrpSpPr>
            <a:grpSpLocks/>
          </p:cNvGrpSpPr>
          <p:nvPr/>
        </p:nvGrpSpPr>
        <p:grpSpPr bwMode="auto">
          <a:xfrm>
            <a:off x="1053033" y="2937028"/>
            <a:ext cx="4967931" cy="5255927"/>
            <a:chOff x="1638" y="11166"/>
            <a:chExt cx="3744" cy="2997"/>
          </a:xfrm>
        </p:grpSpPr>
        <p:cxnSp>
          <p:nvCxnSpPr>
            <p:cNvPr id="15377" name="_s15377"/>
            <p:cNvCxnSpPr>
              <a:cxnSpLocks noChangeShapeType="1"/>
              <a:stCxn id="9" idx="1"/>
              <a:endCxn id="7" idx="2"/>
            </p:cNvCxnSpPr>
            <p:nvPr/>
          </p:nvCxnSpPr>
          <p:spPr bwMode="auto">
            <a:xfrm rot="10800000">
              <a:off x="2763" y="11915"/>
              <a:ext cx="372" cy="1874"/>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5376" name="_s15376"/>
            <p:cNvCxnSpPr>
              <a:cxnSpLocks noChangeShapeType="1"/>
              <a:stCxn id="8" idx="1"/>
              <a:endCxn id="7" idx="2"/>
            </p:cNvCxnSpPr>
            <p:nvPr/>
          </p:nvCxnSpPr>
          <p:spPr bwMode="auto">
            <a:xfrm rot="10800000">
              <a:off x="2763" y="11915"/>
              <a:ext cx="372" cy="750"/>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7" name="_s15375"/>
            <p:cNvSpPr>
              <a:spLocks noChangeArrowheads="1"/>
            </p:cNvSpPr>
            <p:nvPr/>
          </p:nvSpPr>
          <p:spPr bwMode="auto">
            <a:xfrm>
              <a:off x="1638" y="11166"/>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8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发现的主要问题</a:t>
              </a:r>
              <a:endParaRPr kumimoji="0" lang="zh-CN" sz="1800" b="1" i="0" u="none" strike="noStrike" cap="none" normalizeH="0" baseline="0" dirty="0" smtClean="0">
                <a:ln>
                  <a:noFill/>
                </a:ln>
                <a:solidFill>
                  <a:schemeClr val="tx1"/>
                </a:solidFill>
                <a:effectLst/>
                <a:ea typeface="宋体" pitchFamily="2" charset="-122"/>
                <a:cs typeface="宋体" pitchFamily="2" charset="-122"/>
              </a:endParaRPr>
            </a:p>
          </p:txBody>
        </p:sp>
        <p:sp>
          <p:nvSpPr>
            <p:cNvPr id="8" name="_s15374"/>
            <p:cNvSpPr>
              <a:spLocks noChangeArrowheads="1"/>
            </p:cNvSpPr>
            <p:nvPr/>
          </p:nvSpPr>
          <p:spPr bwMode="auto">
            <a:xfrm>
              <a:off x="3135" y="12290"/>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部分地区资金分配不精准</a:t>
              </a:r>
              <a:endParaRPr kumimoji="0" lang="zh-CN" sz="1800" b="1" i="0" u="none" strike="noStrike" cap="none" normalizeH="0" baseline="0" dirty="0" smtClean="0">
                <a:ln>
                  <a:noFill/>
                </a:ln>
                <a:solidFill>
                  <a:schemeClr val="tx1"/>
                </a:solidFill>
                <a:effectLst/>
                <a:ea typeface="宋体" pitchFamily="2" charset="-122"/>
                <a:cs typeface="宋体" pitchFamily="2" charset="-122"/>
              </a:endParaRPr>
            </a:p>
          </p:txBody>
        </p:sp>
        <p:sp>
          <p:nvSpPr>
            <p:cNvPr id="9" name="_s15373"/>
            <p:cNvSpPr>
              <a:spLocks noChangeArrowheads="1"/>
            </p:cNvSpPr>
            <p:nvPr/>
          </p:nvSpPr>
          <p:spPr bwMode="auto">
            <a:xfrm>
              <a:off x="3135" y="13414"/>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cs typeface="Times New Roman" pitchFamily="18" charset="0"/>
                </a:rPr>
                <a:t>部分地区资金下达支付不及时</a:t>
              </a:r>
              <a:endParaRPr kumimoji="0" lang="zh-CN" sz="1800" b="1" i="0" u="none" strike="noStrike" cap="none" normalizeH="0" baseline="0" dirty="0" smtClean="0">
                <a:ln>
                  <a:noFill/>
                </a:ln>
                <a:solidFill>
                  <a:schemeClr val="tx1"/>
                </a:solidFill>
                <a:effectLst/>
                <a:ea typeface="宋体" pitchFamily="2" charset="-122"/>
                <a:cs typeface="宋体" pitchFamily="2" charset="-122"/>
              </a:endParaRPr>
            </a:p>
          </p:txBody>
        </p:sp>
      </p:grpSp>
      <p:sp>
        <p:nvSpPr>
          <p:cNvPr id="3" name="TextBox 2"/>
          <p:cNvSpPr txBox="1"/>
          <p:nvPr/>
        </p:nvSpPr>
        <p:spPr>
          <a:xfrm>
            <a:off x="1053033" y="1785044"/>
            <a:ext cx="4679935" cy="923330"/>
          </a:xfrm>
          <a:prstGeom prst="rect">
            <a:avLst/>
          </a:prstGeom>
          <a:noFill/>
        </p:spPr>
        <p:txBody>
          <a:bodyPr wrap="square" rtlCol="0">
            <a:spAutoFit/>
          </a:bodyPr>
          <a:lstStyle/>
          <a:p>
            <a:r>
              <a:rPr lang="en-US" altLang="zh-CN" sz="1800" dirty="0" smtClean="0">
                <a:latin typeface="宋体" pitchFamily="2" charset="-122"/>
                <a:ea typeface="宋体" pitchFamily="2" charset="-122"/>
              </a:rPr>
              <a:t>    </a:t>
            </a:r>
            <a:r>
              <a:rPr lang="zh-CN" altLang="zh-CN" sz="1800" b="1" dirty="0" smtClean="0">
                <a:latin typeface="宋体" pitchFamily="2" charset="-122"/>
                <a:ea typeface="宋体" pitchFamily="2" charset="-122"/>
              </a:rPr>
              <a:t>审计</a:t>
            </a:r>
            <a:r>
              <a:rPr lang="zh-CN" altLang="zh-CN" sz="1800" b="1" dirty="0">
                <a:latin typeface="宋体" pitchFamily="2" charset="-122"/>
                <a:ea typeface="宋体" pitchFamily="2" charset="-122"/>
              </a:rPr>
              <a:t>厅组织对全区</a:t>
            </a:r>
            <a:r>
              <a:rPr lang="en-US" altLang="zh-CN" sz="1800" b="1" dirty="0">
                <a:latin typeface="宋体" pitchFamily="2" charset="-122"/>
                <a:ea typeface="宋体" pitchFamily="2" charset="-122"/>
              </a:rPr>
              <a:t>2020</a:t>
            </a:r>
            <a:r>
              <a:rPr lang="zh-CN" altLang="zh-CN" sz="1800" b="1" dirty="0">
                <a:latin typeface="宋体" pitchFamily="2" charset="-122"/>
                <a:ea typeface="宋体" pitchFamily="2" charset="-122"/>
              </a:rPr>
              <a:t>年</a:t>
            </a:r>
            <a:r>
              <a:rPr lang="en-US" altLang="zh-CN" sz="1800" b="1" dirty="0">
                <a:latin typeface="宋体" pitchFamily="2" charset="-122"/>
                <a:ea typeface="宋体" pitchFamily="2" charset="-122"/>
              </a:rPr>
              <a:t>7</a:t>
            </a:r>
            <a:r>
              <a:rPr lang="zh-CN" altLang="zh-CN" sz="1800" b="1" dirty="0">
                <a:latin typeface="宋体" pitchFamily="2" charset="-122"/>
                <a:ea typeface="宋体" pitchFamily="2" charset="-122"/>
              </a:rPr>
              <a:t>月至</a:t>
            </a:r>
            <a:r>
              <a:rPr lang="en-US" altLang="zh-CN" sz="1800" b="1" dirty="0">
                <a:latin typeface="宋体" pitchFamily="2" charset="-122"/>
                <a:ea typeface="宋体" pitchFamily="2" charset="-122"/>
              </a:rPr>
              <a:t>12</a:t>
            </a:r>
            <a:r>
              <a:rPr lang="zh-CN" altLang="zh-CN" sz="1800" b="1" dirty="0">
                <a:latin typeface="宋体" pitchFamily="2" charset="-122"/>
                <a:ea typeface="宋体" pitchFamily="2" charset="-122"/>
              </a:rPr>
              <a:t>月新增财政资金直达市县基层直接惠企利民情况进行了专项审计。</a:t>
            </a:r>
            <a:endParaRPr lang="zh-CN" altLang="en-US" sz="1800" b="1" dirty="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33375" y="1006475"/>
            <a:ext cx="6210300" cy="563563"/>
          </a:xfrm>
          <a:prstGeom prst="rect">
            <a:avLst/>
          </a:prstGeom>
          <a:noFill/>
          <a:ln w="9525">
            <a:noFill/>
            <a:miter lim="800000"/>
            <a:headEnd/>
            <a:tailEnd/>
          </a:ln>
          <a:effectLst/>
        </p:spPr>
        <p:txBody>
          <a:bodyPr lIns="100330" tIns="50165" rIns="100330" bIns="50165">
            <a:spAutoFit/>
          </a:bodyPr>
          <a:lstStyle/>
          <a:p>
            <a:pPr algn="ctr"/>
            <a:r>
              <a:rPr lang="zh-CN" altLang="en-US" sz="3000" b="1" dirty="0">
                <a:latin typeface="宋体" pitchFamily="2" charset="-122"/>
                <a:ea typeface="宋体" pitchFamily="2" charset="-122"/>
              </a:rPr>
              <a:t>加大优化营商</a:t>
            </a:r>
            <a:r>
              <a:rPr lang="zh-CN" altLang="en-US" sz="3000" b="1" dirty="0" smtClean="0">
                <a:latin typeface="宋体" pitchFamily="2" charset="-122"/>
                <a:ea typeface="宋体" pitchFamily="2" charset="-122"/>
              </a:rPr>
              <a:t>环境政策审计</a:t>
            </a:r>
            <a:r>
              <a:rPr lang="zh-CN" altLang="en-US" sz="3000" b="1" dirty="0">
                <a:latin typeface="宋体" pitchFamily="2" charset="-122"/>
                <a:ea typeface="宋体" pitchFamily="2" charset="-122"/>
              </a:rPr>
              <a:t>力度</a:t>
            </a:r>
          </a:p>
        </p:txBody>
      </p:sp>
      <p:sp>
        <p:nvSpPr>
          <p:cNvPr id="19459" name="矩形 6"/>
          <p:cNvSpPr>
            <a:spLocks noChangeArrowheads="1"/>
          </p:cNvSpPr>
          <p:nvPr/>
        </p:nvSpPr>
        <p:spPr bwMode="auto">
          <a:xfrm>
            <a:off x="2997200" y="8769350"/>
            <a:ext cx="1152525" cy="704850"/>
          </a:xfrm>
          <a:prstGeom prst="rect">
            <a:avLst/>
          </a:prstGeom>
          <a:noFill/>
          <a:ln w="9525">
            <a:noFill/>
            <a:miter lim="800000"/>
            <a:headEnd/>
            <a:tailEnd/>
          </a:ln>
        </p:spPr>
        <p:txBody>
          <a:bodyPr anchor="ctr"/>
          <a:lstStyle/>
          <a:p>
            <a:pPr algn="ctr"/>
            <a:r>
              <a:rPr lang="en-US" sz="1400" dirty="0" smtClean="0">
                <a:latin typeface="宋体" pitchFamily="2" charset="-122"/>
                <a:ea typeface="宋体" pitchFamily="2" charset="-122"/>
              </a:rPr>
              <a:t>9</a:t>
            </a:r>
            <a:endParaRPr lang="zh-CN" altLang="en-US" sz="1400" dirty="0">
              <a:latin typeface="宋体" pitchFamily="2" charset="-122"/>
              <a:ea typeface="宋体" pitchFamily="2" charset="-122"/>
            </a:endParaRPr>
          </a:p>
        </p:txBody>
      </p:sp>
      <p:sp>
        <p:nvSpPr>
          <p:cNvPr id="19460" name="AutoShape 6"/>
          <p:cNvSpPr>
            <a:spLocks noChangeAspect="1" noChangeArrowheads="1"/>
          </p:cNvSpPr>
          <p:nvPr/>
        </p:nvSpPr>
        <p:spPr bwMode="auto">
          <a:xfrm>
            <a:off x="620713" y="3225800"/>
            <a:ext cx="5308600" cy="5133975"/>
          </a:xfrm>
          <a:prstGeom prst="rect">
            <a:avLst/>
          </a:prstGeom>
          <a:noFill/>
          <a:ln w="9525">
            <a:noFill/>
            <a:miter lim="800000"/>
            <a:headEnd/>
            <a:tailEnd/>
          </a:ln>
        </p:spPr>
        <p:txBody>
          <a:bodyPr/>
          <a:lstStyle/>
          <a:p>
            <a:endParaRPr lang="zh-CN" altLang="en-US"/>
          </a:p>
        </p:txBody>
      </p:sp>
      <p:sp>
        <p:nvSpPr>
          <p:cNvPr id="2" name="Rectangle 10"/>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24"/>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7" name="Organization Chart 15"/>
          <p:cNvGrpSpPr>
            <a:grpSpLocks/>
          </p:cNvGrpSpPr>
          <p:nvPr/>
        </p:nvGrpSpPr>
        <p:grpSpPr bwMode="auto">
          <a:xfrm>
            <a:off x="747289" y="3225025"/>
            <a:ext cx="5273675" cy="5399924"/>
            <a:chOff x="1638" y="408"/>
            <a:chExt cx="3744" cy="4121"/>
          </a:xfrm>
        </p:grpSpPr>
        <p:cxnSp>
          <p:nvCxnSpPr>
            <p:cNvPr id="14358" name="_s14358"/>
            <p:cNvCxnSpPr>
              <a:cxnSpLocks noChangeShapeType="1"/>
              <a:stCxn id="11" idx="1"/>
              <a:endCxn id="8" idx="2"/>
            </p:cNvCxnSpPr>
            <p:nvPr/>
          </p:nvCxnSpPr>
          <p:spPr bwMode="auto">
            <a:xfrm rot="10800000">
              <a:off x="2762" y="1157"/>
              <a:ext cx="373" cy="2997"/>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357" name="_s14357"/>
            <p:cNvCxnSpPr>
              <a:cxnSpLocks noChangeShapeType="1"/>
              <a:stCxn id="10" idx="1"/>
              <a:endCxn id="8" idx="2"/>
            </p:cNvCxnSpPr>
            <p:nvPr/>
          </p:nvCxnSpPr>
          <p:spPr bwMode="auto">
            <a:xfrm rot="10800000">
              <a:off x="2762" y="1157"/>
              <a:ext cx="373" cy="1873"/>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356" name="_s14356"/>
            <p:cNvCxnSpPr>
              <a:cxnSpLocks noChangeShapeType="1"/>
              <a:stCxn id="9" idx="1"/>
              <a:endCxn id="8" idx="2"/>
            </p:cNvCxnSpPr>
            <p:nvPr/>
          </p:nvCxnSpPr>
          <p:spPr bwMode="auto">
            <a:xfrm rot="10800000">
              <a:off x="2762" y="1157"/>
              <a:ext cx="373" cy="750"/>
            </a:xfrm>
            <a:prstGeom prst="bentConnector2">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8" name="_s14355"/>
            <p:cNvSpPr>
              <a:spLocks noChangeArrowheads="1"/>
            </p:cNvSpPr>
            <p:nvPr/>
          </p:nvSpPr>
          <p:spPr bwMode="auto">
            <a:xfrm>
              <a:off x="1638" y="408"/>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20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发现的主要问题</a:t>
              </a:r>
              <a:endParaRPr kumimoji="0" lang="zh-CN" sz="1800" b="1" i="0" u="none" strike="noStrike" cap="none" normalizeH="0" baseline="0" dirty="0" smtClean="0">
                <a:ln>
                  <a:noFill/>
                </a:ln>
                <a:solidFill>
                  <a:schemeClr val="tx1"/>
                </a:solidFill>
                <a:effectLst/>
                <a:ea typeface="宋体" pitchFamily="2" charset="-122"/>
                <a:cs typeface="宋体" pitchFamily="2" charset="-122"/>
              </a:endParaRPr>
            </a:p>
          </p:txBody>
        </p:sp>
        <p:sp>
          <p:nvSpPr>
            <p:cNvPr id="9" name="_s14354"/>
            <p:cNvSpPr>
              <a:spLocks noChangeArrowheads="1"/>
            </p:cNvSpPr>
            <p:nvPr/>
          </p:nvSpPr>
          <p:spPr bwMode="auto">
            <a:xfrm>
              <a:off x="3135" y="1532"/>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减税降费相关政策未全面落实</a:t>
              </a:r>
              <a:endParaRPr kumimoji="0" lang="zh-CN" sz="2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0" name="_s14353"/>
            <p:cNvSpPr>
              <a:spLocks noChangeArrowheads="1"/>
            </p:cNvSpPr>
            <p:nvPr/>
          </p:nvSpPr>
          <p:spPr bwMode="auto">
            <a:xfrm>
              <a:off x="3135" y="2656"/>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清理拖欠民营企业中小企业账款力度不够</a:t>
              </a:r>
              <a:endParaRPr kumimoji="0" lang="zh-CN" sz="2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1" name="_s14352"/>
            <p:cNvSpPr>
              <a:spLocks noChangeArrowheads="1"/>
            </p:cNvSpPr>
            <p:nvPr/>
          </p:nvSpPr>
          <p:spPr bwMode="auto">
            <a:xfrm>
              <a:off x="3135" y="3780"/>
              <a:ext cx="2247" cy="749"/>
            </a:xfrm>
            <a:prstGeom prst="roundRect">
              <a:avLst>
                <a:gd name="adj" fmla="val 16667"/>
              </a:avLst>
            </a:prstGeom>
            <a:solidFill>
              <a:srgbClr val="BBE0E3"/>
            </a:solidFill>
            <a:ln w="9525">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1" i="0" u="none" strike="noStrike" cap="none" normalizeH="0" baseline="0" dirty="0" smtClean="0">
                  <a:ln>
                    <a:noFill/>
                  </a:ln>
                  <a:solidFill>
                    <a:schemeClr val="tx1"/>
                  </a:solidFill>
                  <a:effectLst/>
                  <a:latin typeface="仿宋" pitchFamily="49" charset="-122"/>
                  <a:ea typeface="仿宋" pitchFamily="49" charset="-122"/>
                  <a:cs typeface="Times New Roman" pitchFamily="18" charset="0"/>
                </a:rPr>
                <a:t>企业办理行政许可事项业务流程和服务便利化水平仍需提升</a:t>
              </a:r>
              <a:endParaRPr kumimoji="0" lang="zh-CN" sz="2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
        <p:nvSpPr>
          <p:cNvPr id="15" name="TextBox 14"/>
          <p:cNvSpPr txBox="1"/>
          <p:nvPr/>
        </p:nvSpPr>
        <p:spPr>
          <a:xfrm>
            <a:off x="1053033" y="1785044"/>
            <a:ext cx="4679935" cy="923330"/>
          </a:xfrm>
          <a:prstGeom prst="rect">
            <a:avLst/>
          </a:prstGeom>
          <a:noFill/>
        </p:spPr>
        <p:txBody>
          <a:bodyPr wrap="square" rtlCol="0">
            <a:spAutoFit/>
          </a:bodyPr>
          <a:lstStyle/>
          <a:p>
            <a:r>
              <a:rPr lang="zh-CN" altLang="en-US" sz="1800" b="1" dirty="0" smtClean="0">
                <a:latin typeface="宋体" pitchFamily="2" charset="-122"/>
                <a:ea typeface="宋体" pitchFamily="2" charset="-122"/>
              </a:rPr>
              <a:t>    针对</a:t>
            </a:r>
            <a:r>
              <a:rPr lang="zh-CN" altLang="en-US" sz="1800" b="1" dirty="0">
                <a:latin typeface="宋体" pitchFamily="2" charset="-122"/>
                <a:ea typeface="宋体" pitchFamily="2" charset="-122"/>
              </a:rPr>
              <a:t>我区优化营商环境存在的短板，审计厅组织对全区优化营商环境政策落实情况进行了审计。</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波形">
  <a:themeElements>
    <a:clrScheme name="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波形">
      <a:majorFont>
        <a:latin typeface="Candara"/>
        <a:ea typeface="华文新魏"/>
        <a:cs typeface=""/>
      </a:majorFont>
      <a:minorFont>
        <a:latin typeface="Candara"/>
        <a:ea typeface="华文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波形">
  <a:themeElements>
    <a:clrScheme name="1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1_波形">
      <a:majorFont>
        <a:latin typeface="Candara"/>
        <a:ea typeface="华文新魏"/>
        <a:cs typeface=""/>
      </a:majorFont>
      <a:minorFont>
        <a:latin typeface="Candara"/>
        <a:ea typeface="华文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波形">
  <a:themeElements>
    <a:clrScheme name="2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2_波形">
      <a:majorFont>
        <a:latin typeface="Candara"/>
        <a:ea typeface="华文新魏"/>
        <a:cs typeface=""/>
      </a:majorFont>
      <a:minorFont>
        <a:latin typeface="Candara"/>
        <a:ea typeface="华文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波形">
  <a:themeElements>
    <a:clrScheme name="3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3_波形">
      <a:majorFont>
        <a:latin typeface="Candara"/>
        <a:ea typeface="华文新魏"/>
        <a:cs typeface=""/>
      </a:majorFont>
      <a:minorFont>
        <a:latin typeface="Candara"/>
        <a:ea typeface="华文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波形">
  <a:themeElements>
    <a:clrScheme name="4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4_波形">
      <a:majorFont>
        <a:latin typeface="Candara"/>
        <a:ea typeface="华文新魏"/>
        <a:cs typeface=""/>
      </a:majorFont>
      <a:minorFont>
        <a:latin typeface="Candara"/>
        <a:ea typeface="华文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波形">
  <a:themeElements>
    <a:clrScheme name="5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5_波形">
      <a:majorFont>
        <a:latin typeface="Candara"/>
        <a:ea typeface="华文新魏"/>
        <a:cs typeface=""/>
      </a:majorFont>
      <a:minorFont>
        <a:latin typeface="Candara"/>
        <a:ea typeface="华文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波形">
  <a:themeElements>
    <a:clrScheme name="6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6_波形">
      <a:majorFont>
        <a:latin typeface="Candara"/>
        <a:ea typeface="华文新魏"/>
        <a:cs typeface=""/>
      </a:majorFont>
      <a:minorFont>
        <a:latin typeface="Candara"/>
        <a:ea typeface="华文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波形">
  <a:themeElements>
    <a:clrScheme name="7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7_波形">
      <a:majorFont>
        <a:latin typeface="Candara"/>
        <a:ea typeface="华文新魏"/>
        <a:cs typeface=""/>
      </a:majorFont>
      <a:minorFont>
        <a:latin typeface="Candara"/>
        <a:ea typeface="华文楷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波形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401</TotalTime>
  <Pages>0</Pages>
  <Words>1751</Words>
  <Characters>0</Characters>
  <Application>Microsoft Office PowerPoint</Application>
  <DocSecurity>0</DocSecurity>
  <PresentationFormat>A4 纸张(210x297 毫米)</PresentationFormat>
  <Lines>0</Lines>
  <Paragraphs>149</Paragraphs>
  <Slides>19</Slides>
  <Notes>0</Notes>
  <HiddenSlides>0</HiddenSlides>
  <MMClips>0</MMClips>
  <ScaleCrop>false</ScaleCrop>
  <HeadingPairs>
    <vt:vector size="6" baseType="variant">
      <vt:variant>
        <vt:lpstr>主题</vt:lpstr>
      </vt:variant>
      <vt:variant>
        <vt:i4>8</vt:i4>
      </vt:variant>
      <vt:variant>
        <vt:lpstr>嵌入 OLE 服务器</vt:lpstr>
      </vt:variant>
      <vt:variant>
        <vt:i4>1</vt:i4>
      </vt:variant>
      <vt:variant>
        <vt:lpstr>幻灯片标题</vt:lpstr>
      </vt:variant>
      <vt:variant>
        <vt:i4>19</vt:i4>
      </vt:variant>
    </vt:vector>
  </HeadingPairs>
  <TitlesOfParts>
    <vt:vector size="28" baseType="lpstr">
      <vt:lpstr>波形</vt:lpstr>
      <vt:lpstr>1_波形</vt:lpstr>
      <vt:lpstr>2_波形</vt:lpstr>
      <vt:lpstr>3_波形</vt:lpstr>
      <vt:lpstr>4_波形</vt:lpstr>
      <vt:lpstr>5_波形</vt:lpstr>
      <vt:lpstr>6_波形</vt:lpstr>
      <vt:lpstr>7_波形</vt:lpstr>
      <vt:lpstr>Microsoft Excel 图表</vt:lpstr>
      <vt:lpstr>PowerPoint 演示文稿</vt:lpstr>
      <vt:lpstr>审计工作总体评价</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苏艳文</cp:lastModifiedBy>
  <cp:revision>101</cp:revision>
  <cp:lastPrinted>2021-07-21T08:11:42Z</cp:lastPrinted>
  <dcterms:created xsi:type="dcterms:W3CDTF">2012-06-06T01:30:27Z</dcterms:created>
  <dcterms:modified xsi:type="dcterms:W3CDTF">2021-07-21T08:11:44Z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2052-8.1.0.3260</vt:lpwstr>
  </property>
</Properties>
</file>